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Lst>
  <p:sldSz cy="10287000" cx="18288000"/>
  <p:notesSz cx="6858000" cy="9144000"/>
  <p:embeddedFontLst>
    <p:embeddedFont>
      <p:font typeface="Bitter"/>
      <p:regular r:id="rId86"/>
      <p:bold r:id="rId87"/>
      <p:italic r:id="rId88"/>
      <p:boldItalic r:id="rId89"/>
    </p:embeddedFont>
    <p:embeddedFont>
      <p:font typeface="Century Gothic"/>
      <p:regular r:id="rId90"/>
      <p:bold r:id="rId91"/>
      <p:italic r:id="rId92"/>
      <p:boldItalic r:id="rId93"/>
    </p:embeddedFont>
    <p:embeddedFont>
      <p:font typeface="Montserrat"/>
      <p:regular r:id="rId94"/>
      <p:bold r:id="rId95"/>
      <p:italic r:id="rId96"/>
      <p:boldItalic r:id="rId97"/>
    </p:embeddedFont>
    <p:embeddedFont>
      <p:font typeface="Open Sans SemiBold"/>
      <p:regular r:id="rId98"/>
      <p:bold r:id="rId99"/>
      <p:italic r:id="rId100"/>
      <p:boldItalic r:id="rId101"/>
    </p:embeddedFont>
    <p:embeddedFont>
      <p:font typeface="Red Hat Display"/>
      <p:regular r:id="rId102"/>
      <p:bold r:id="rId103"/>
      <p:italic r:id="rId104"/>
      <p:boldItalic r:id="rId105"/>
    </p:embeddedFont>
    <p:embeddedFont>
      <p:font typeface="Open Sans ExtraBold"/>
      <p:bold r:id="rId106"/>
      <p:boldItalic r:id="rId107"/>
    </p:embeddedFont>
    <p:embeddedFont>
      <p:font typeface="Open Sans Medium"/>
      <p:regular r:id="rId108"/>
      <p:bold r:id="rId109"/>
      <p:italic r:id="rId110"/>
      <p:boldItalic r:id="rId111"/>
    </p:embeddedFont>
    <p:embeddedFont>
      <p:font typeface="Bitter Medium"/>
      <p:regular r:id="rId112"/>
      <p:bold r:id="rId113"/>
      <p:italic r:id="rId114"/>
      <p:boldItalic r:id="rId115"/>
    </p:embeddedFont>
    <p:embeddedFont>
      <p:font typeface="Gill Sans"/>
      <p:regular r:id="rId116"/>
      <p:bold r:id="rId117"/>
    </p:embeddedFont>
    <p:embeddedFont>
      <p:font typeface="Bitter SemiBold"/>
      <p:regular r:id="rId118"/>
      <p:bold r:id="rId119"/>
      <p:italic r:id="rId120"/>
      <p:boldItalic r:id="rId121"/>
    </p:embeddedFont>
    <p:embeddedFont>
      <p:font typeface="Open Sans Light"/>
      <p:regular r:id="rId122"/>
      <p:bold r:id="rId123"/>
      <p:italic r:id="rId124"/>
      <p:boldItalic r:id="rId125"/>
    </p:embeddedFont>
    <p:embeddedFont>
      <p:font typeface="Open Sans"/>
      <p:regular r:id="rId126"/>
      <p:bold r:id="rId127"/>
      <p:italic r:id="rId128"/>
      <p:boldItalic r:id="rId1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BE70915-8234-4D3C-A2EE-5C58016295D6}">
  <a:tblStyle styleId="{6BE70915-8234-4D3C-A2EE-5C58016295D6}"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FF"/>
          </a:solidFill>
        </a:fill>
      </a:tcStyle>
    </a:wholeTbl>
    <a:band1H>
      <a:tcTxStyle b="off" i="off"/>
      <a:tcStyle>
        <a:fill>
          <a:solidFill>
            <a:srgbClr val="CAD9FF"/>
          </a:solidFill>
        </a:fill>
      </a:tcStyle>
    </a:band1H>
    <a:band2H>
      <a:tcTxStyle b="off" i="off"/>
    </a:band2H>
    <a:band1V>
      <a:tcTxStyle b="off" i="off"/>
      <a:tcStyle>
        <a:fill>
          <a:solidFill>
            <a:srgbClr val="CAD9FF"/>
          </a:solidFill>
        </a:fill>
      </a:tcStyle>
    </a:band1V>
    <a:band2V>
      <a:tcTxStyle b="off" i="off"/>
    </a:band2V>
    <a:lastCol>
      <a:tcTxStyle b="on" i="off">
        <a:font>
          <a:latin typeface="Arial"/>
          <a:ea typeface="Arial"/>
          <a:cs typeface="Arial"/>
        </a:font>
        <a:srgbClr val="FFFFFF"/>
      </a:tcTxStyle>
      <a:tcStyle>
        <a:fill>
          <a:solidFill>
            <a:srgbClr val="0088FF"/>
          </a:solidFill>
        </a:fill>
      </a:tcStyle>
    </a:lastCol>
    <a:firstCol>
      <a:tcTxStyle b="on" i="off">
        <a:font>
          <a:latin typeface="Arial"/>
          <a:ea typeface="Arial"/>
          <a:cs typeface="Arial"/>
        </a:font>
        <a:srgbClr val="FFFFFF"/>
      </a:tcTxStyle>
      <a:tcStyle>
        <a:fill>
          <a:solidFill>
            <a:srgbClr val="0088FF"/>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88FF"/>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88FF"/>
          </a:solidFill>
        </a:fill>
      </a:tcStyle>
    </a:firstRow>
    <a:neCell>
      <a:tcTxStyle b="off" i="off"/>
    </a:neCell>
    <a:nwCell>
      <a:tcTxStyle b="off" i="off"/>
    </a:nwCell>
  </a:tblStyle>
  <a:tblStyle styleId="{A65B7156-2ADB-464E-BBED-1133867FBFD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penSansExtraBold-boldItalic.fntdata"/><Relationship Id="rId106" Type="http://schemas.openxmlformats.org/officeDocument/2006/relationships/font" Target="fonts/OpenSansExtraBold-bold.fntdata"/><Relationship Id="rId105" Type="http://schemas.openxmlformats.org/officeDocument/2006/relationships/font" Target="fonts/RedHatDisplay-boldItalic.fntdata"/><Relationship Id="rId104" Type="http://schemas.openxmlformats.org/officeDocument/2006/relationships/font" Target="fonts/RedHatDisplay-italic.fntdata"/><Relationship Id="rId109" Type="http://schemas.openxmlformats.org/officeDocument/2006/relationships/font" Target="fonts/OpenSansMedium-bold.fntdata"/><Relationship Id="rId108" Type="http://schemas.openxmlformats.org/officeDocument/2006/relationships/font" Target="fonts/OpenSansMedium-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edHatDisplay-bold.fntdata"/><Relationship Id="rId102" Type="http://schemas.openxmlformats.org/officeDocument/2006/relationships/font" Target="fonts/RedHatDisplay-regular.fntdata"/><Relationship Id="rId101" Type="http://schemas.openxmlformats.org/officeDocument/2006/relationships/font" Target="fonts/OpenSansSemiBold-boldItalic.fntdata"/><Relationship Id="rId100" Type="http://schemas.openxmlformats.org/officeDocument/2006/relationships/font" Target="fonts/OpenSansSemiBold-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boldItalic.fntdata"/><Relationship Id="rId128" Type="http://schemas.openxmlformats.org/officeDocument/2006/relationships/font" Target="fonts/OpenSans-italic.fntdata"/><Relationship Id="rId127" Type="http://schemas.openxmlformats.org/officeDocument/2006/relationships/font" Target="fonts/OpenSans-bold.fntdata"/><Relationship Id="rId126" Type="http://schemas.openxmlformats.org/officeDocument/2006/relationships/font" Target="fonts/OpenSans-regular.fntdata"/><Relationship Id="rId26" Type="http://schemas.openxmlformats.org/officeDocument/2006/relationships/slide" Target="slides/slide20.xml"/><Relationship Id="rId121" Type="http://schemas.openxmlformats.org/officeDocument/2006/relationships/font" Target="fonts/BitterSemiBold-boldItalic.fntdata"/><Relationship Id="rId25" Type="http://schemas.openxmlformats.org/officeDocument/2006/relationships/slide" Target="slides/slide19.xml"/><Relationship Id="rId120" Type="http://schemas.openxmlformats.org/officeDocument/2006/relationships/font" Target="fonts/BitterSemi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OpenSansLight-boldItalic.fntdata"/><Relationship Id="rId29" Type="http://schemas.openxmlformats.org/officeDocument/2006/relationships/slide" Target="slides/slide23.xml"/><Relationship Id="rId124" Type="http://schemas.openxmlformats.org/officeDocument/2006/relationships/font" Target="fonts/OpenSansLight-italic.fntdata"/><Relationship Id="rId123" Type="http://schemas.openxmlformats.org/officeDocument/2006/relationships/font" Target="fonts/OpenSansLight-bold.fntdata"/><Relationship Id="rId122" Type="http://schemas.openxmlformats.org/officeDocument/2006/relationships/font" Target="fonts/OpenSansLight-regular.fntdata"/><Relationship Id="rId95" Type="http://schemas.openxmlformats.org/officeDocument/2006/relationships/font" Target="fonts/Montserrat-bold.fntdata"/><Relationship Id="rId94" Type="http://schemas.openxmlformats.org/officeDocument/2006/relationships/font" Target="fonts/Montserrat-regular.fntdata"/><Relationship Id="rId97" Type="http://schemas.openxmlformats.org/officeDocument/2006/relationships/font" Target="fonts/Montserrat-boldItalic.fntdata"/><Relationship Id="rId96" Type="http://schemas.openxmlformats.org/officeDocument/2006/relationships/font" Target="fonts/Montserrat-italic.fntdata"/><Relationship Id="rId11" Type="http://schemas.openxmlformats.org/officeDocument/2006/relationships/slide" Target="slides/slide5.xml"/><Relationship Id="rId99" Type="http://schemas.openxmlformats.org/officeDocument/2006/relationships/font" Target="fonts/OpenSansSemiBold-bold.fntdata"/><Relationship Id="rId10" Type="http://schemas.openxmlformats.org/officeDocument/2006/relationships/slide" Target="slides/slide4.xml"/><Relationship Id="rId98" Type="http://schemas.openxmlformats.org/officeDocument/2006/relationships/font" Target="fonts/OpenSansSemiBold-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enturyGothic-bold.fntdata"/><Relationship Id="rId90" Type="http://schemas.openxmlformats.org/officeDocument/2006/relationships/font" Target="fonts/CenturyGothic-regular.fntdata"/><Relationship Id="rId93" Type="http://schemas.openxmlformats.org/officeDocument/2006/relationships/font" Target="fonts/CenturyGothic-boldItalic.fntdata"/><Relationship Id="rId92" Type="http://schemas.openxmlformats.org/officeDocument/2006/relationships/font" Target="fonts/CenturyGothic-italic.fntdata"/><Relationship Id="rId118" Type="http://schemas.openxmlformats.org/officeDocument/2006/relationships/font" Target="fonts/BitterSemiBold-regular.fntdata"/><Relationship Id="rId117" Type="http://schemas.openxmlformats.org/officeDocument/2006/relationships/font" Target="fonts/GillSans-bold.fntdata"/><Relationship Id="rId116" Type="http://schemas.openxmlformats.org/officeDocument/2006/relationships/font" Target="fonts/GillSans-regular.fntdata"/><Relationship Id="rId115" Type="http://schemas.openxmlformats.org/officeDocument/2006/relationships/font" Target="fonts/BitterMedium-boldItalic.fntdata"/><Relationship Id="rId119" Type="http://schemas.openxmlformats.org/officeDocument/2006/relationships/font" Target="fonts/BitterSemiBold-bold.fntdata"/><Relationship Id="rId15" Type="http://schemas.openxmlformats.org/officeDocument/2006/relationships/slide" Target="slides/slide9.xml"/><Relationship Id="rId110" Type="http://schemas.openxmlformats.org/officeDocument/2006/relationships/font" Target="fonts/OpenSansMedium-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BitterMedium-italic.fntdata"/><Relationship Id="rId18" Type="http://schemas.openxmlformats.org/officeDocument/2006/relationships/slide" Target="slides/slide12.xml"/><Relationship Id="rId113" Type="http://schemas.openxmlformats.org/officeDocument/2006/relationships/font" Target="fonts/BitterMedium-bold.fntdata"/><Relationship Id="rId112" Type="http://schemas.openxmlformats.org/officeDocument/2006/relationships/font" Target="fonts/BitterMedium-regular.fntdata"/><Relationship Id="rId111" Type="http://schemas.openxmlformats.org/officeDocument/2006/relationships/font" Target="fonts/OpenSansMedium-bold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font" Target="fonts/Bitter-regular.fntdata"/><Relationship Id="rId85" Type="http://schemas.openxmlformats.org/officeDocument/2006/relationships/slide" Target="slides/slide79.xml"/><Relationship Id="rId88" Type="http://schemas.openxmlformats.org/officeDocument/2006/relationships/font" Target="fonts/Bitter-italic.fntdata"/><Relationship Id="rId87" Type="http://schemas.openxmlformats.org/officeDocument/2006/relationships/font" Target="fonts/Bitter-bold.fntdata"/><Relationship Id="rId89" Type="http://schemas.openxmlformats.org/officeDocument/2006/relationships/font" Target="fonts/Bitter-bold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180" name="Google Shape;180;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b9818579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6b981857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a8ec8f3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a8ec8f3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0dfe894d7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0dfe894d7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0d2fda4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0d2fda4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f6e557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f6e557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20dfe894d7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20dfe894d7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7" name="Google Shape;497;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2e61a893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2e61a893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e61a8933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e61a8933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e5d05882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2e5d05882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5d05882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9" name="Google Shape;569;g2e5d05882e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Aspire model creators to release more model elements under unmodified open source licenses.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e5d05882e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9" name="Google Shape;579;g2e5d05882ef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5d05882e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e5d05882e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g2e5d05882e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2" name="Google Shape;662;g2e5d05882e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5d05882e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e5d05882e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2bdac6cd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2bdac6cd9d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g2bdac6cd9df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bdac6cd9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6" name="Google Shape;696;g2bdac6cd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0d2fda43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0d2fda43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5" name="Google Shape;885;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0" name="Google Shape;910;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2e8eb18c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2e8eb18c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e64bd4a1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4" name="Google Shape;1034;g2e64bd4a1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8" name="Shape 1038"/>
        <p:cNvGrpSpPr/>
        <p:nvPr/>
      </p:nvGrpSpPr>
      <p:grpSpPr>
        <a:xfrm>
          <a:off x="0" y="0"/>
          <a:ext cx="0" cy="0"/>
          <a:chOff x="0" y="0"/>
          <a:chExt cx="0" cy="0"/>
        </a:xfrm>
      </p:grpSpPr>
      <p:sp>
        <p:nvSpPr>
          <p:cNvPr id="1039" name="Google Shape;1039;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0" name="Google Shape;1040;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6" name="Shape 1116"/>
        <p:cNvGrpSpPr/>
        <p:nvPr/>
      </p:nvGrpSpPr>
      <p:grpSpPr>
        <a:xfrm>
          <a:off x="0" y="0"/>
          <a:ext cx="0" cy="0"/>
          <a:chOff x="0" y="0"/>
          <a:chExt cx="0" cy="0"/>
        </a:xfrm>
      </p:grpSpPr>
      <p:sp>
        <p:nvSpPr>
          <p:cNvPr id="1117" name="Google Shape;1117;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8" name="Google Shape;1118;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3" name="Shape 1123"/>
        <p:cNvGrpSpPr/>
        <p:nvPr/>
      </p:nvGrpSpPr>
      <p:grpSpPr>
        <a:xfrm>
          <a:off x="0" y="0"/>
          <a:ext cx="0" cy="0"/>
          <a:chOff x="0" y="0"/>
          <a:chExt cx="0" cy="0"/>
        </a:xfrm>
      </p:grpSpPr>
      <p:sp>
        <p:nvSpPr>
          <p:cNvPr id="1124" name="Google Shape;1124;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5" name="Google Shape;1125;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2" name="Google Shape;1132;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7" name="Shape 1137"/>
        <p:cNvGrpSpPr/>
        <p:nvPr/>
      </p:nvGrpSpPr>
      <p:grpSpPr>
        <a:xfrm>
          <a:off x="0" y="0"/>
          <a:ext cx="0" cy="0"/>
          <a:chOff x="0" y="0"/>
          <a:chExt cx="0" cy="0"/>
        </a:xfrm>
      </p:grpSpPr>
      <p:sp>
        <p:nvSpPr>
          <p:cNvPr id="1138" name="Google Shape;1138;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9" name="Google Shape;1139;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20dfe894d7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20dfe894d7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2da8ec8f3c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2da8ec8f3c7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g2da8ec8f3c7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2da8ec8f3c7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65" name="Google Shape;1165;g2da8ec8f3c7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a8ec8f3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a8ec8f3c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55" name="Google Shape;155;g2da8ec8f3c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19.png"/><Relationship Id="rId6"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_1">
    <p:spTree>
      <p:nvGrpSpPr>
        <p:cNvPr id="64" name="Shape 64"/>
        <p:cNvGrpSpPr/>
        <p:nvPr/>
      </p:nvGrpSpPr>
      <p:grpSpPr>
        <a:xfrm>
          <a:off x="0" y="0"/>
          <a:ext cx="0" cy="0"/>
          <a:chOff x="0" y="0"/>
          <a:chExt cx="0" cy="0"/>
        </a:xfrm>
      </p:grpSpPr>
      <p:sp>
        <p:nvSpPr>
          <p:cNvPr id="65" name="Google Shape;65;p15"/>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66" name="Google Shape;66;p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p:cSld name="SECTION_HEADER_4">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70" name="Google Shape;70;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71" name="Google Shape;71;p16"/>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72" name="Google Shape;72;p16"/>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73" name="Google Shape;73;p16"/>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74" name="Google Shape;74;p16"/>
          <p:cNvSpPr txBox="1"/>
          <p:nvPr>
            <p:ph type="title"/>
          </p:nvPr>
        </p:nvSpPr>
        <p:spPr>
          <a:xfrm>
            <a:off x="623400" y="4301700"/>
            <a:ext cx="17041200" cy="1683600"/>
          </a:xfrm>
          <a:prstGeom prst="rect">
            <a:avLst/>
          </a:prstGeom>
          <a:noFill/>
        </p:spPr>
        <p:txBody>
          <a:bodyPr anchorCtr="0" anchor="ctr" bIns="0" lIns="0" spcFirstLastPara="1" rIns="0" wrap="square" tIns="0">
            <a:norm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75" name="Google Shape;75;p16"/>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p:cSld name="TITLE_AND_TWO_COLUMNS_1">
    <p:spTree>
      <p:nvGrpSpPr>
        <p:cNvPr id="76" name="Shape 76"/>
        <p:cNvGrpSpPr/>
        <p:nvPr/>
      </p:nvGrpSpPr>
      <p:grpSpPr>
        <a:xfrm>
          <a:off x="0" y="0"/>
          <a:ext cx="0" cy="0"/>
          <a:chOff x="0" y="0"/>
          <a:chExt cx="0" cy="0"/>
        </a:xfrm>
      </p:grpSpPr>
      <p:sp>
        <p:nvSpPr>
          <p:cNvPr id="77" name="Google Shape;77;p17"/>
          <p:cNvSpPr txBox="1"/>
          <p:nvPr>
            <p:ph type="title"/>
          </p:nvPr>
        </p:nvSpPr>
        <p:spPr>
          <a:xfrm>
            <a:off x="623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17"/>
          <p:cNvSpPr txBox="1"/>
          <p:nvPr>
            <p:ph idx="1" type="body"/>
          </p:nvPr>
        </p:nvSpPr>
        <p:spPr>
          <a:xfrm>
            <a:off x="623400" y="2304950"/>
            <a:ext cx="79998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431800" lvl="1" marL="914400" rtl="0">
              <a:spcBef>
                <a:spcPts val="0"/>
              </a:spcBef>
              <a:spcAft>
                <a:spcPts val="0"/>
              </a:spcAft>
              <a:buSzPts val="3200"/>
              <a:buChar char="●"/>
              <a:defRPr sz="3200"/>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79" name="Google Shape;79;p17"/>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p:nvPr/>
        </p:nvSpPr>
        <p:spPr>
          <a:xfrm>
            <a:off x="-11400" y="0"/>
            <a:ext cx="183111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900">
              <a:latin typeface="Montserrat"/>
              <a:ea typeface="Montserrat"/>
              <a:cs typeface="Montserrat"/>
              <a:sym typeface="Montserrat"/>
            </a:endParaRPr>
          </a:p>
        </p:txBody>
      </p:sp>
      <p:sp>
        <p:nvSpPr>
          <p:cNvPr id="81" name="Google Shape;81;p17"/>
          <p:cNvSpPr/>
          <p:nvPr>
            <p:ph idx="2" type="pic"/>
          </p:nvPr>
        </p:nvSpPr>
        <p:spPr>
          <a:xfrm>
            <a:off x="9919250" y="2304950"/>
            <a:ext cx="6766200" cy="6766200"/>
          </a:xfrm>
          <a:prstGeom prst="roundRect">
            <a:avLst>
              <a:gd fmla="val 16667"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1.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insights.lfx.linuxfoundation.org/projects/lfai-f/dashboard;quicktime=time_filter_3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4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4.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4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24.png"/><Relationship Id="rId4"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48.png"/><Relationship Id="rId22" Type="http://schemas.openxmlformats.org/officeDocument/2006/relationships/image" Target="../media/image56.png"/><Relationship Id="rId10" Type="http://schemas.openxmlformats.org/officeDocument/2006/relationships/image" Target="../media/image32.png"/><Relationship Id="rId21" Type="http://schemas.openxmlformats.org/officeDocument/2006/relationships/image" Target="../media/image55.png"/><Relationship Id="rId13" Type="http://schemas.openxmlformats.org/officeDocument/2006/relationships/image" Target="../media/image54.png"/><Relationship Id="rId12" Type="http://schemas.openxmlformats.org/officeDocument/2006/relationships/image" Target="../media/image61.png"/><Relationship Id="rId23"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30.png"/><Relationship Id="rId4" Type="http://schemas.openxmlformats.org/officeDocument/2006/relationships/image" Target="../media/image36.png"/><Relationship Id="rId9" Type="http://schemas.openxmlformats.org/officeDocument/2006/relationships/image" Target="../media/image44.png"/><Relationship Id="rId15" Type="http://schemas.openxmlformats.org/officeDocument/2006/relationships/image" Target="../media/image40.png"/><Relationship Id="rId14" Type="http://schemas.openxmlformats.org/officeDocument/2006/relationships/image" Target="../media/image39.png"/><Relationship Id="rId17" Type="http://schemas.openxmlformats.org/officeDocument/2006/relationships/image" Target="../media/image49.png"/><Relationship Id="rId16" Type="http://schemas.openxmlformats.org/officeDocument/2006/relationships/image" Target="../media/image47.png"/><Relationship Id="rId5" Type="http://schemas.openxmlformats.org/officeDocument/2006/relationships/image" Target="../media/image35.png"/><Relationship Id="rId19" Type="http://schemas.openxmlformats.org/officeDocument/2006/relationships/image" Target="../media/image43.png"/><Relationship Id="rId6" Type="http://schemas.openxmlformats.org/officeDocument/2006/relationships/image" Target="../media/image28.png"/><Relationship Id="rId18" Type="http://schemas.openxmlformats.org/officeDocument/2006/relationships/image" Target="../media/image52.png"/><Relationship Id="rId7" Type="http://schemas.openxmlformats.org/officeDocument/2006/relationships/image" Target="../media/image37.png"/><Relationship Id="rId8"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8.png"/><Relationship Id="rId4" Type="http://schemas.openxmlformats.org/officeDocument/2006/relationships/image" Target="../media/image7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58.png"/><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1" Type="http://schemas.openxmlformats.org/officeDocument/2006/relationships/image" Target="../media/image73.png"/><Relationship Id="rId10" Type="http://schemas.openxmlformats.org/officeDocument/2006/relationships/image" Target="../media/image59.png"/><Relationship Id="rId13" Type="http://schemas.openxmlformats.org/officeDocument/2006/relationships/image" Target="../media/image82.png"/><Relationship Id="rId12" Type="http://schemas.openxmlformats.org/officeDocument/2006/relationships/image" Target="../media/image90.png"/><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51.png"/><Relationship Id="rId4" Type="http://schemas.openxmlformats.org/officeDocument/2006/relationships/image" Target="../media/image66.png"/><Relationship Id="rId9" Type="http://schemas.openxmlformats.org/officeDocument/2006/relationships/image" Target="../media/image60.png"/><Relationship Id="rId15" Type="http://schemas.openxmlformats.org/officeDocument/2006/relationships/image" Target="../media/image81.png"/><Relationship Id="rId14" Type="http://schemas.openxmlformats.org/officeDocument/2006/relationships/image" Target="../media/image77.png"/><Relationship Id="rId17" Type="http://schemas.openxmlformats.org/officeDocument/2006/relationships/image" Target="../media/image86.png"/><Relationship Id="rId16" Type="http://schemas.openxmlformats.org/officeDocument/2006/relationships/image" Target="../media/image88.png"/><Relationship Id="rId5" Type="http://schemas.openxmlformats.org/officeDocument/2006/relationships/image" Target="../media/image53.png"/><Relationship Id="rId19" Type="http://schemas.openxmlformats.org/officeDocument/2006/relationships/image" Target="../media/image65.png"/><Relationship Id="rId6" Type="http://schemas.openxmlformats.org/officeDocument/2006/relationships/image" Target="../media/image57.png"/><Relationship Id="rId18" Type="http://schemas.openxmlformats.org/officeDocument/2006/relationships/image" Target="../media/image74.png"/><Relationship Id="rId7" Type="http://schemas.openxmlformats.org/officeDocument/2006/relationships/image" Target="../media/image78.png"/><Relationship Id="rId8" Type="http://schemas.openxmlformats.org/officeDocument/2006/relationships/image" Target="../media/image6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72.png"/><Relationship Id="rId4" Type="http://schemas.openxmlformats.org/officeDocument/2006/relationships/image" Target="../media/image7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hyperlink" Target="https://www.linuxfoundation.org/hubfs/LF%20Research/GenAI_Report_2023_011124.pdf?hsLang=en" TargetMode="External"/><Relationship Id="rId4" Type="http://schemas.openxmlformats.org/officeDocument/2006/relationships/image" Target="../media/image71.png"/><Relationship Id="rId5" Type="http://schemas.openxmlformats.org/officeDocument/2006/relationships/hyperlink" Target="https://www.linuxfoundation.org/hubfs/LF%20Research/GenAI_Report_2023_011124.pdf?hsLang=en" TargetMode="External"/><Relationship Id="rId6" Type="http://schemas.openxmlformats.org/officeDocument/2006/relationships/hyperlink" Target="https://drive.google.com/drive/folders/1bqHchJt74zns0gh_odDTHB6j_-plt1Hr?usp=sharing"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6.xml"/><Relationship Id="rId3" Type="http://schemas.openxmlformats.org/officeDocument/2006/relationships/image" Target="../media/image67.png"/><Relationship Id="rId4" Type="http://schemas.openxmlformats.org/officeDocument/2006/relationships/image" Target="../media/image70.png"/><Relationship Id="rId5" Type="http://schemas.openxmlformats.org/officeDocument/2006/relationships/image" Target="../media/image80.png"/><Relationship Id="rId6"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wiki.lfai.foundation/pages/viewpage.action?pageId=7733341"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68.png"/><Relationship Id="rId4" Type="http://schemas.openxmlformats.org/officeDocument/2006/relationships/image" Target="../media/image89.png"/><Relationship Id="rId5" Type="http://schemas.openxmlformats.org/officeDocument/2006/relationships/image" Target="../media/image10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92.png"/><Relationship Id="rId4" Type="http://schemas.openxmlformats.org/officeDocument/2006/relationships/image" Target="../media/image105.png"/><Relationship Id="rId5" Type="http://schemas.openxmlformats.org/officeDocument/2006/relationships/image" Target="../media/image93.png"/><Relationship Id="rId6" Type="http://schemas.openxmlformats.org/officeDocument/2006/relationships/image" Target="../media/image111.png"/><Relationship Id="rId7"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106.png"/><Relationship Id="rId4" Type="http://schemas.openxmlformats.org/officeDocument/2006/relationships/image" Target="../media/image98.png"/><Relationship Id="rId5" Type="http://schemas.openxmlformats.org/officeDocument/2006/relationships/image" Target="../media/image118.png"/><Relationship Id="rId6" Type="http://schemas.openxmlformats.org/officeDocument/2006/relationships/image" Target="../media/image121.png"/><Relationship Id="rId7"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22.png"/><Relationship Id="rId4" Type="http://schemas.openxmlformats.org/officeDocument/2006/relationships/image" Target="../media/image84.png"/><Relationship Id="rId5" Type="http://schemas.openxmlformats.org/officeDocument/2006/relationships/image" Target="../media/image117.png"/><Relationship Id="rId6" Type="http://schemas.openxmlformats.org/officeDocument/2006/relationships/image" Target="../media/image10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 Id="rId3" Type="http://schemas.openxmlformats.org/officeDocument/2006/relationships/image" Target="../media/image8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9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8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0" Type="http://schemas.openxmlformats.org/officeDocument/2006/relationships/image" Target="../media/image108.png"/><Relationship Id="rId1" Type="http://schemas.openxmlformats.org/officeDocument/2006/relationships/slideLayout" Target="../slideLayouts/slideLayout6.xml"/><Relationship Id="rId2" Type="http://schemas.openxmlformats.org/officeDocument/2006/relationships/notesSlide" Target="../notesSlides/notesSlide68.xml"/><Relationship Id="rId3" Type="http://schemas.openxmlformats.org/officeDocument/2006/relationships/image" Target="../media/image96.png"/><Relationship Id="rId4" Type="http://schemas.openxmlformats.org/officeDocument/2006/relationships/image" Target="../media/image94.png"/><Relationship Id="rId9" Type="http://schemas.openxmlformats.org/officeDocument/2006/relationships/image" Target="../media/image100.png"/><Relationship Id="rId5" Type="http://schemas.openxmlformats.org/officeDocument/2006/relationships/image" Target="../media/image99.png"/><Relationship Id="rId6" Type="http://schemas.openxmlformats.org/officeDocument/2006/relationships/image" Target="../media/image95.png"/><Relationship Id="rId7" Type="http://schemas.openxmlformats.org/officeDocument/2006/relationships/image" Target="../media/image97.png"/><Relationship Id="rId8" Type="http://schemas.openxmlformats.org/officeDocument/2006/relationships/image" Target="../media/image10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45.png"/></Relationships>
</file>

<file path=ppt/slides/_rels/slide70.xml.rels><?xml version="1.0" encoding="UTF-8" standalone="yes"?><Relationships xmlns="http://schemas.openxmlformats.org/package/2006/relationships"><Relationship Id="rId11" Type="http://schemas.openxmlformats.org/officeDocument/2006/relationships/image" Target="../media/image124.png"/><Relationship Id="rId10" Type="http://schemas.openxmlformats.org/officeDocument/2006/relationships/image" Target="../media/image115.png"/><Relationship Id="rId1" Type="http://schemas.openxmlformats.org/officeDocument/2006/relationships/slideLayout" Target="../slideLayouts/slideLayout6.xml"/><Relationship Id="rId2" Type="http://schemas.openxmlformats.org/officeDocument/2006/relationships/notesSlide" Target="../notesSlides/notesSlide70.xml"/><Relationship Id="rId3" Type="http://schemas.openxmlformats.org/officeDocument/2006/relationships/image" Target="../media/image109.png"/><Relationship Id="rId4" Type="http://schemas.openxmlformats.org/officeDocument/2006/relationships/image" Target="../media/image103.png"/><Relationship Id="rId9" Type="http://schemas.openxmlformats.org/officeDocument/2006/relationships/image" Target="../media/image114.png"/><Relationship Id="rId5" Type="http://schemas.openxmlformats.org/officeDocument/2006/relationships/image" Target="../media/image113.png"/><Relationship Id="rId6" Type="http://schemas.openxmlformats.org/officeDocument/2006/relationships/image" Target="../media/image104.png"/><Relationship Id="rId7" Type="http://schemas.openxmlformats.org/officeDocument/2006/relationships/image" Target="../media/image112.png"/><Relationship Id="rId8" Type="http://schemas.openxmlformats.org/officeDocument/2006/relationships/image" Target="../media/image10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131.png"/><Relationship Id="rId4" Type="http://schemas.openxmlformats.org/officeDocument/2006/relationships/image" Target="../media/image128.png"/><Relationship Id="rId5" Type="http://schemas.openxmlformats.org/officeDocument/2006/relationships/image" Target="../media/image127.png"/><Relationship Id="rId6" Type="http://schemas.openxmlformats.org/officeDocument/2006/relationships/image" Target="../media/image13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1" Type="http://schemas.openxmlformats.org/officeDocument/2006/relationships/image" Target="../media/image126.png"/><Relationship Id="rId10" Type="http://schemas.openxmlformats.org/officeDocument/2006/relationships/hyperlink" Target="https://www.linkedin.com/company/lfai/" TargetMode="External"/><Relationship Id="rId13" Type="http://schemas.openxmlformats.org/officeDocument/2006/relationships/image" Target="../media/image129.png"/><Relationship Id="rId12" Type="http://schemas.openxmlformats.org/officeDocument/2006/relationships/hyperlink" Target="https://github.com/lfai" TargetMode="External"/><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119.png"/><Relationship Id="rId15" Type="http://schemas.openxmlformats.org/officeDocument/2006/relationships/image" Target="../media/image123.png"/><Relationship Id="rId14" Type="http://schemas.openxmlformats.org/officeDocument/2006/relationships/hyperlink" Target="https://l.lfai.foundation" TargetMode="External"/><Relationship Id="rId17" Type="http://schemas.openxmlformats.org/officeDocument/2006/relationships/image" Target="../media/image116.png"/><Relationship Id="rId16" Type="http://schemas.openxmlformats.org/officeDocument/2006/relationships/hyperlink" Target="https://lfai.foundation/news/blog/" TargetMode="External"/><Relationship Id="rId5" Type="http://schemas.openxmlformats.org/officeDocument/2006/relationships/hyperlink" Target="http://info@lfaidata.foundation" TargetMode="External"/><Relationship Id="rId19" Type="http://schemas.openxmlformats.org/officeDocument/2006/relationships/image" Target="../media/image132.png"/><Relationship Id="rId6" Type="http://schemas.openxmlformats.org/officeDocument/2006/relationships/hyperlink" Target="https://twitter.com/LFAI_Foundation" TargetMode="External"/><Relationship Id="rId18" Type="http://schemas.openxmlformats.org/officeDocument/2006/relationships/hyperlink" Target="https://twitter.com/LFAI_Foundation" TargetMode="External"/><Relationship Id="rId7" Type="http://schemas.openxmlformats.org/officeDocument/2006/relationships/image" Target="../media/image125.png"/><Relationship Id="rId8" Type="http://schemas.openxmlformats.org/officeDocument/2006/relationships/hyperlink" Target="https://www.youtube.com/channel/UCfasaeqXJBCAJMNO9HcHfbA"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 name="Shape 85"/>
        <p:cNvGrpSpPr/>
        <p:nvPr/>
      </p:nvGrpSpPr>
      <p:grpSpPr>
        <a:xfrm>
          <a:off x="0" y="0"/>
          <a:ext cx="0" cy="0"/>
          <a:chOff x="0" y="0"/>
          <a:chExt cx="0" cy="0"/>
        </a:xfrm>
      </p:grpSpPr>
      <p:sp>
        <p:nvSpPr>
          <p:cNvPr id="86" name="Google Shape;86;p18"/>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87" name="Google Shape;87;p18"/>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76" name="Google Shape;176;p2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177" name="Google Shape;177;p27"/>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February 27, 2024</a:t>
            </a:r>
            <a:endParaRPr/>
          </a:p>
        </p:txBody>
      </p:sp>
      <p:sp>
        <p:nvSpPr>
          <p:cNvPr id="183" name="Google Shape;183;p2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8"/>
          <p:cNvPicPr preferRelativeResize="0"/>
          <p:nvPr/>
        </p:nvPicPr>
        <p:blipFill rotWithShape="1">
          <a:blip r:embed="rId3">
            <a:alphaModFix/>
          </a:blip>
          <a:srcRect b="685" l="0" r="586" t="0"/>
          <a:stretch/>
        </p:blipFill>
        <p:spPr>
          <a:xfrm>
            <a:off x="6287050" y="2381275"/>
            <a:ext cx="8125949" cy="4048275"/>
          </a:xfrm>
          <a:prstGeom prst="rect">
            <a:avLst/>
          </a:prstGeom>
          <a:noFill/>
          <a:ln>
            <a:noFill/>
          </a:ln>
        </p:spPr>
      </p:pic>
      <p:pic>
        <p:nvPicPr>
          <p:cNvPr id="185" name="Google Shape;185;p28"/>
          <p:cNvPicPr preferRelativeResize="0"/>
          <p:nvPr/>
        </p:nvPicPr>
        <p:blipFill>
          <a:blip r:embed="rId4">
            <a:alphaModFix/>
          </a:blip>
          <a:stretch>
            <a:fillRect/>
          </a:stretch>
        </p:blipFill>
        <p:spPr>
          <a:xfrm>
            <a:off x="6287050" y="6475350"/>
            <a:ext cx="8125950" cy="3767975"/>
          </a:xfrm>
          <a:prstGeom prst="rect">
            <a:avLst/>
          </a:prstGeom>
          <a:noFill/>
          <a:ln>
            <a:noFill/>
          </a:ln>
        </p:spPr>
      </p:pic>
      <p:pic>
        <p:nvPicPr>
          <p:cNvPr id="186" name="Google Shape;186;p28"/>
          <p:cNvPicPr preferRelativeResize="0"/>
          <p:nvPr/>
        </p:nvPicPr>
        <p:blipFill rotWithShape="1">
          <a:blip r:embed="rId5">
            <a:alphaModFix/>
          </a:blip>
          <a:srcRect b="1839" l="0" r="0" t="1849"/>
          <a:stretch/>
        </p:blipFill>
        <p:spPr>
          <a:xfrm>
            <a:off x="6316725" y="345450"/>
            <a:ext cx="8096275" cy="20548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192" name="Google Shape;192;p2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Committees and Sign-Up </a:t>
            </a:r>
            <a:endParaRPr/>
          </a:p>
        </p:txBody>
      </p:sp>
      <p:sp>
        <p:nvSpPr>
          <p:cNvPr id="193" name="Google Shape;193;p29"/>
          <p:cNvSpPr txBox="1"/>
          <p:nvPr/>
        </p:nvSpPr>
        <p:spPr>
          <a:xfrm>
            <a:off x="4180318" y="4168001"/>
            <a:ext cx="4362600" cy="1055400"/>
          </a:xfrm>
          <a:prstGeom prst="rect">
            <a:avLst/>
          </a:prstGeom>
          <a:solidFill>
            <a:schemeClr val="accent2"/>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194" name="Google Shape;194;p29"/>
          <p:cNvSpPr txBox="1"/>
          <p:nvPr/>
        </p:nvSpPr>
        <p:spPr>
          <a:xfrm>
            <a:off x="4180309" y="5571289"/>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Outreach</a:t>
            </a:r>
            <a:endParaRPr b="1" i="0" sz="1900" u="none" cap="none" strike="noStrike">
              <a:solidFill>
                <a:srgbClr val="FFFFFF"/>
              </a:solidFill>
              <a:latin typeface="Open Sans"/>
              <a:ea typeface="Open Sans"/>
              <a:cs typeface="Open Sans"/>
              <a:sym typeface="Open Sans"/>
            </a:endParaRPr>
          </a:p>
        </p:txBody>
      </p:sp>
      <p:sp>
        <p:nvSpPr>
          <p:cNvPr id="195" name="Google Shape;195;p29"/>
          <p:cNvSpPr txBox="1"/>
          <p:nvPr/>
        </p:nvSpPr>
        <p:spPr>
          <a:xfrm>
            <a:off x="6570124" y="5571289"/>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Legal</a:t>
            </a:r>
            <a:endParaRPr b="1" i="0" sz="1900" u="none" cap="none" strike="noStrike">
              <a:solidFill>
                <a:srgbClr val="FFFFFF"/>
              </a:solidFill>
              <a:latin typeface="Open Sans"/>
              <a:ea typeface="Open Sans"/>
              <a:cs typeface="Open Sans"/>
              <a:sym typeface="Open Sans"/>
            </a:endParaRPr>
          </a:p>
        </p:txBody>
      </p:sp>
      <p:sp>
        <p:nvSpPr>
          <p:cNvPr id="196" name="Google Shape;196;p29"/>
          <p:cNvSpPr txBox="1"/>
          <p:nvPr/>
        </p:nvSpPr>
        <p:spPr>
          <a:xfrm>
            <a:off x="6570114" y="6473770"/>
            <a:ext cx="19704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Budget</a:t>
            </a:r>
            <a:endParaRPr b="1" i="0" sz="1900" u="none" cap="none" strike="noStrike">
              <a:solidFill>
                <a:srgbClr val="FFFFFF"/>
              </a:solidFill>
              <a:latin typeface="Open Sans"/>
              <a:ea typeface="Open Sans"/>
              <a:cs typeface="Open Sans"/>
              <a:sym typeface="Open Sans"/>
            </a:endParaRPr>
          </a:p>
        </p:txBody>
      </p:sp>
      <p:sp>
        <p:nvSpPr>
          <p:cNvPr id="197" name="Google Shape;197;p29"/>
          <p:cNvSpPr/>
          <p:nvPr/>
        </p:nvSpPr>
        <p:spPr>
          <a:xfrm>
            <a:off x="9544250" y="4141300"/>
            <a:ext cx="4581900" cy="11211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198" name="Google Shape;198;p29"/>
          <p:cNvSpPr txBox="1"/>
          <p:nvPr/>
        </p:nvSpPr>
        <p:spPr>
          <a:xfrm>
            <a:off x="4180363" y="2858250"/>
            <a:ext cx="43626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Foundation </a:t>
            </a:r>
            <a:r>
              <a:rPr i="0" lang="en" sz="2900" u="none" cap="none" strike="noStrike">
                <a:latin typeface="Open Sans SemiBold"/>
                <a:ea typeface="Open Sans SemiBold"/>
                <a:cs typeface="Open Sans SemiBold"/>
                <a:sym typeface="Open Sans SemiBold"/>
              </a:rPr>
              <a:t>Governance</a:t>
            </a:r>
            <a:endParaRPr sz="2300">
              <a:latin typeface="Open Sans SemiBold"/>
              <a:ea typeface="Open Sans SemiBold"/>
              <a:cs typeface="Open Sans SemiBold"/>
              <a:sym typeface="Open Sans SemiBold"/>
            </a:endParaRPr>
          </a:p>
        </p:txBody>
      </p:sp>
      <p:sp>
        <p:nvSpPr>
          <p:cNvPr id="199" name="Google Shape;199;p29"/>
          <p:cNvSpPr txBox="1"/>
          <p:nvPr/>
        </p:nvSpPr>
        <p:spPr>
          <a:xfrm>
            <a:off x="4180309" y="6460158"/>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Strategy</a:t>
            </a:r>
            <a:endParaRPr b="1" i="0" sz="1900" u="none" cap="none" strike="noStrike">
              <a:solidFill>
                <a:srgbClr val="FFFFFF"/>
              </a:solidFill>
              <a:latin typeface="Open Sans"/>
              <a:ea typeface="Open Sans"/>
              <a:cs typeface="Open Sans"/>
              <a:sym typeface="Open Sans"/>
            </a:endParaRPr>
          </a:p>
        </p:txBody>
      </p:sp>
      <p:sp>
        <p:nvSpPr>
          <p:cNvPr id="200" name="Google Shape;200;p29"/>
          <p:cNvSpPr txBox="1"/>
          <p:nvPr/>
        </p:nvSpPr>
        <p:spPr>
          <a:xfrm>
            <a:off x="12042889" y="558098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Trusted </a:t>
            </a:r>
            <a:endParaRPr b="1" sz="19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AI</a:t>
            </a:r>
            <a:endParaRPr b="1" sz="1900">
              <a:solidFill>
                <a:srgbClr val="FFFFFF"/>
              </a:solidFill>
              <a:latin typeface="Open Sans"/>
              <a:ea typeface="Open Sans"/>
              <a:cs typeface="Open Sans"/>
              <a:sym typeface="Open Sans"/>
            </a:endParaRPr>
          </a:p>
        </p:txBody>
      </p:sp>
      <p:sp>
        <p:nvSpPr>
          <p:cNvPr id="201" name="Google Shape;201;p29"/>
          <p:cNvSpPr txBox="1"/>
          <p:nvPr/>
        </p:nvSpPr>
        <p:spPr>
          <a:xfrm>
            <a:off x="9548738" y="2858250"/>
            <a:ext cx="45819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Technical </a:t>
            </a:r>
            <a:endParaRPr sz="29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Coordination</a:t>
            </a:r>
            <a:endParaRPr sz="1700">
              <a:latin typeface="Open Sans SemiBold"/>
              <a:ea typeface="Open Sans SemiBold"/>
              <a:cs typeface="Open Sans SemiBold"/>
              <a:sym typeface="Open Sans SemiBold"/>
            </a:endParaRPr>
          </a:p>
        </p:txBody>
      </p:sp>
      <p:sp>
        <p:nvSpPr>
          <p:cNvPr id="202" name="Google Shape;202;p29"/>
          <p:cNvSpPr txBox="1"/>
          <p:nvPr/>
        </p:nvSpPr>
        <p:spPr>
          <a:xfrm>
            <a:off x="9544252" y="645762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BI &amp; AI</a:t>
            </a:r>
            <a:endParaRPr b="1" sz="1900">
              <a:solidFill>
                <a:srgbClr val="FFFFFF"/>
              </a:solidFill>
              <a:latin typeface="Open Sans"/>
              <a:ea typeface="Open Sans"/>
              <a:cs typeface="Open Sans"/>
              <a:sym typeface="Open Sans"/>
            </a:endParaRPr>
          </a:p>
        </p:txBody>
      </p:sp>
      <p:sp>
        <p:nvSpPr>
          <p:cNvPr id="203" name="Google Shape;203;p29"/>
          <p:cNvSpPr txBox="1"/>
          <p:nvPr/>
        </p:nvSpPr>
        <p:spPr>
          <a:xfrm>
            <a:off x="12042889" y="645762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DataOps</a:t>
            </a:r>
            <a:endParaRPr b="1" sz="1900">
              <a:solidFill>
                <a:srgbClr val="FFFFFF"/>
              </a:solidFill>
              <a:latin typeface="Open Sans"/>
              <a:ea typeface="Open Sans"/>
              <a:cs typeface="Open Sans"/>
              <a:sym typeface="Open Sans"/>
            </a:endParaRPr>
          </a:p>
        </p:txBody>
      </p:sp>
      <p:sp>
        <p:nvSpPr>
          <p:cNvPr id="204" name="Google Shape;204;p29"/>
          <p:cNvSpPr txBox="1"/>
          <p:nvPr/>
        </p:nvSpPr>
        <p:spPr>
          <a:xfrm>
            <a:off x="9554190" y="73342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 Ops</a:t>
            </a:r>
            <a:endParaRPr b="1" sz="1900">
              <a:solidFill>
                <a:srgbClr val="FFFFFF"/>
              </a:solidFill>
              <a:latin typeface="Open Sans"/>
              <a:ea typeface="Open Sans"/>
              <a:cs typeface="Open Sans"/>
              <a:sym typeface="Open Sans"/>
            </a:endParaRPr>
          </a:p>
        </p:txBody>
      </p:sp>
      <p:sp>
        <p:nvSpPr>
          <p:cNvPr id="205" name="Google Shape;205;p29"/>
          <p:cNvSpPr txBox="1"/>
          <p:nvPr/>
        </p:nvSpPr>
        <p:spPr>
          <a:xfrm>
            <a:off x="12052827" y="73342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MLSecOps</a:t>
            </a:r>
            <a:endParaRPr b="1" sz="1900">
              <a:solidFill>
                <a:srgbClr val="FFFFFF"/>
              </a:solidFill>
              <a:latin typeface="Open Sans"/>
              <a:ea typeface="Open Sans"/>
              <a:cs typeface="Open Sans"/>
              <a:sym typeface="Open Sans"/>
            </a:endParaRPr>
          </a:p>
        </p:txBody>
      </p:sp>
      <p:sp>
        <p:nvSpPr>
          <p:cNvPr id="206" name="Google Shape;206;p29"/>
          <p:cNvSpPr/>
          <p:nvPr/>
        </p:nvSpPr>
        <p:spPr>
          <a:xfrm>
            <a:off x="9554188" y="5552225"/>
            <a:ext cx="2077800" cy="8157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DataOps</a:t>
            </a:r>
            <a:endParaRPr b="1" sz="1900">
              <a:solidFill>
                <a:schemeClr val="lt1"/>
              </a:solidFill>
              <a:latin typeface="Open Sans"/>
              <a:ea typeface="Open Sans"/>
              <a:cs typeface="Open Sans"/>
              <a:sym typeface="Open Sans"/>
            </a:endParaRPr>
          </a:p>
        </p:txBody>
      </p:sp>
      <p:sp>
        <p:nvSpPr>
          <p:cNvPr id="207" name="Google Shape;207;p29"/>
          <p:cNvSpPr txBox="1"/>
          <p:nvPr/>
        </p:nvSpPr>
        <p:spPr>
          <a:xfrm>
            <a:off x="9544252" y="82108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Generative AI Commons</a:t>
            </a:r>
            <a:endParaRPr b="1" sz="190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213" name="Google Shape;213;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0"/>
          <p:cNvPicPr preferRelativeResize="0"/>
          <p:nvPr/>
        </p:nvPicPr>
        <p:blipFill>
          <a:blip r:embed="rId3">
            <a:alphaModFix/>
          </a:blip>
          <a:stretch>
            <a:fillRect/>
          </a:stretch>
        </p:blipFill>
        <p:spPr>
          <a:xfrm>
            <a:off x="1315475" y="2035450"/>
            <a:ext cx="15341998" cy="71391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220" name="Google Shape;220;p31"/>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221" name="Google Shape;221;p31"/>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227" name="Google Shape;227;p3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28" name="Google Shape;228;p32"/>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501650" lvl="0" marL="685800" rtl="0" algn="l">
              <a:lnSpc>
                <a:spcPct val="105000"/>
              </a:lnSpc>
              <a:spcBef>
                <a:spcPts val="0"/>
              </a:spcBef>
              <a:spcAft>
                <a:spcPts val="0"/>
              </a:spcAft>
              <a:buClr>
                <a:srgbClr val="2C92D5"/>
              </a:buClr>
              <a:buSzPts val="2500"/>
              <a:buChar char="●"/>
            </a:pPr>
            <a:r>
              <a:rPr b="1" lang="en" sz="2500"/>
              <a:t>Alignment with upstream</a:t>
            </a:r>
            <a:r>
              <a:rPr lang="en" sz="2500"/>
              <a:t> development for projects you depend on </a:t>
            </a:r>
            <a:endParaRPr sz="2500"/>
          </a:p>
          <a:p>
            <a:pPr indent="-501650" lvl="0" marL="685800" rtl="0" algn="l">
              <a:lnSpc>
                <a:spcPct val="105000"/>
              </a:lnSpc>
              <a:spcBef>
                <a:spcPts val="1000"/>
              </a:spcBef>
              <a:spcAft>
                <a:spcPts val="0"/>
              </a:spcAft>
              <a:buClr>
                <a:srgbClr val="2C92D5"/>
              </a:buClr>
              <a:buSzPts val="2500"/>
              <a:buChar char="●"/>
            </a:pPr>
            <a:r>
              <a:rPr b="1" lang="en" sz="2500"/>
              <a:t>Minimize technical debt </a:t>
            </a:r>
            <a:r>
              <a:rPr lang="en" sz="2500"/>
              <a:t>and reduce development costs</a:t>
            </a:r>
            <a:endParaRPr sz="2500"/>
          </a:p>
          <a:p>
            <a:pPr indent="-501650" lvl="0" marL="685800" rtl="0" algn="l">
              <a:lnSpc>
                <a:spcPct val="105000"/>
              </a:lnSpc>
              <a:spcBef>
                <a:spcPts val="1000"/>
              </a:spcBef>
              <a:spcAft>
                <a:spcPts val="0"/>
              </a:spcAft>
              <a:buClr>
                <a:srgbClr val="2C92D5"/>
              </a:buClr>
              <a:buSzPts val="2500"/>
              <a:buChar char="●"/>
            </a:pPr>
            <a:r>
              <a:rPr b="1" lang="en" sz="2500"/>
              <a:t>Product enablement </a:t>
            </a:r>
            <a:r>
              <a:rPr lang="en" sz="2500"/>
              <a:t>via project contributions (features, security, performance, etc.)</a:t>
            </a:r>
            <a:endParaRPr sz="2500"/>
          </a:p>
          <a:p>
            <a:pPr indent="-501650" lvl="0" marL="685800" rtl="0" algn="l">
              <a:lnSpc>
                <a:spcPct val="105000"/>
              </a:lnSpc>
              <a:spcBef>
                <a:spcPts val="1000"/>
              </a:spcBef>
              <a:spcAft>
                <a:spcPts val="0"/>
              </a:spcAft>
              <a:buClr>
                <a:srgbClr val="2C92D5"/>
              </a:buClr>
              <a:buSzPts val="2500"/>
              <a:buChar char="●"/>
            </a:pPr>
            <a:r>
              <a:rPr b="1" lang="en" sz="2500"/>
              <a:t>Influence technology direction </a:t>
            </a:r>
            <a:r>
              <a:rPr lang="en" sz="2500"/>
              <a:t>via active participation in the projects </a:t>
            </a:r>
            <a:endParaRPr sz="2500"/>
          </a:p>
          <a:p>
            <a:pPr indent="-501650" lvl="0" marL="685800" rtl="0" algn="l">
              <a:lnSpc>
                <a:spcPct val="105000"/>
              </a:lnSpc>
              <a:spcBef>
                <a:spcPts val="1000"/>
              </a:spcBef>
              <a:spcAft>
                <a:spcPts val="0"/>
              </a:spcAft>
              <a:buClr>
                <a:srgbClr val="2C92D5"/>
              </a:buClr>
              <a:buSzPts val="2500"/>
              <a:buChar char="●"/>
            </a:pPr>
            <a:r>
              <a:rPr b="1" lang="en" sz="2500"/>
              <a:t>Access to talent</a:t>
            </a:r>
            <a:r>
              <a:rPr lang="en" sz="2500"/>
              <a:t>,  diverse and specialized </a:t>
            </a:r>
            <a:endParaRPr sz="2500"/>
          </a:p>
          <a:p>
            <a:pPr indent="-501650" lvl="0" marL="685800" rtl="0" algn="l">
              <a:lnSpc>
                <a:spcPct val="105000"/>
              </a:lnSpc>
              <a:spcBef>
                <a:spcPts val="1000"/>
              </a:spcBef>
              <a:spcAft>
                <a:spcPts val="1000"/>
              </a:spcAft>
              <a:buClr>
                <a:srgbClr val="2C92D5"/>
              </a:buClr>
              <a:buSzPts val="2500"/>
              <a:buChar char="●"/>
            </a:pPr>
            <a:r>
              <a:rPr b="1" lang="en" sz="2500"/>
              <a:t>Enhanced interoperability</a:t>
            </a:r>
            <a:r>
              <a:rPr lang="en" sz="2500"/>
              <a:t> and compatibility: OSS  tends to adhere to standards, which can lead to better interoperability with other systems and reduce the risk of vendor lock-in.</a:t>
            </a:r>
            <a:endParaRPr sz="2500"/>
          </a:p>
        </p:txBody>
      </p:sp>
      <p:sp>
        <p:nvSpPr>
          <p:cNvPr id="229" name="Google Shape;229;p32"/>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501650" lvl="0" marL="685800" rtl="0" algn="l">
              <a:lnSpc>
                <a:spcPct val="115000"/>
              </a:lnSpc>
              <a:spcBef>
                <a:spcPts val="0"/>
              </a:spcBef>
              <a:spcAft>
                <a:spcPts val="0"/>
              </a:spcAft>
              <a:buClr>
                <a:srgbClr val="2C92D5"/>
              </a:buClr>
              <a:buSzPts val="2500"/>
              <a:buChar char="●"/>
            </a:pPr>
            <a:r>
              <a:rPr b="1" lang="en" sz="2500"/>
              <a:t>Faster innovation </a:t>
            </a:r>
            <a:r>
              <a:rPr lang="en" sz="2500"/>
              <a:t>and development cycles: Active participation in open source communities will enable you to tap into a global pool of talent and resources, accelerating the development cycle of its own software products</a:t>
            </a:r>
            <a:endParaRPr sz="2500"/>
          </a:p>
          <a:p>
            <a:pPr indent="-501650" lvl="0" marL="685800" rtl="0" algn="l">
              <a:lnSpc>
                <a:spcPct val="115000"/>
              </a:lnSpc>
              <a:spcBef>
                <a:spcPts val="1000"/>
              </a:spcBef>
              <a:spcAft>
                <a:spcPts val="0"/>
              </a:spcAft>
              <a:buClr>
                <a:srgbClr val="2C92D5"/>
              </a:buClr>
              <a:buSzPts val="2500"/>
              <a:buChar char="●"/>
            </a:pPr>
            <a:r>
              <a:rPr b="1" lang="en" sz="2500"/>
              <a:t>Boost your reputation</a:t>
            </a:r>
            <a:r>
              <a:rPr lang="en" sz="2500"/>
              <a:t>, demonstrating a commitment to collaboration and innovation</a:t>
            </a:r>
            <a:endParaRPr sz="2500"/>
          </a:p>
          <a:p>
            <a:pPr indent="-501650" lvl="0" marL="685800" rtl="0" algn="l">
              <a:lnSpc>
                <a:spcPct val="115000"/>
              </a:lnSpc>
              <a:spcBef>
                <a:spcPts val="1000"/>
              </a:spcBef>
              <a:spcAft>
                <a:spcPts val="0"/>
              </a:spcAft>
              <a:buClr>
                <a:srgbClr val="2C92D5"/>
              </a:buClr>
              <a:buSzPts val="2500"/>
              <a:buChar char="●"/>
            </a:pPr>
            <a:r>
              <a:rPr b="1" lang="en" sz="2500"/>
              <a:t>Long-term sustainability </a:t>
            </a:r>
            <a:r>
              <a:rPr lang="en" sz="2500"/>
              <a:t>of the projects you depend on </a:t>
            </a:r>
            <a:endParaRPr sz="2500"/>
          </a:p>
          <a:p>
            <a:pPr indent="-501650" lvl="0" marL="685800" rtl="0" algn="l">
              <a:lnSpc>
                <a:spcPct val="115000"/>
              </a:lnSpc>
              <a:spcBef>
                <a:spcPts val="1000"/>
              </a:spcBef>
              <a:spcAft>
                <a:spcPts val="1000"/>
              </a:spcAft>
              <a:buClr>
                <a:srgbClr val="2C92D5"/>
              </a:buClr>
              <a:buSzPts val="2500"/>
              <a:buChar char="●"/>
            </a:pPr>
            <a:r>
              <a:rPr b="1" lang="en" sz="2500"/>
              <a:t>Engage with communities</a:t>
            </a:r>
            <a:r>
              <a:rPr lang="en" sz="2500"/>
              <a:t> unlocks valuable partnerships and collaborations with other organizations, potentially opening new business opportunities</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35" name="Google Shape;235;p3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36" name="Google Shape;236;p33"/>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37" name="Google Shape;237;p33"/>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38" name="Google Shape;238;p33"/>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39" name="Google Shape;239;p33"/>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40" name="Google Shape;240;p33"/>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41" name="Google Shape;241;p33"/>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42" name="Google Shape;242;p33"/>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43" name="Google Shape;243;p33"/>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49" name="Google Shape;249;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4"/>
          <p:cNvSpPr/>
          <p:nvPr/>
        </p:nvSpPr>
        <p:spPr>
          <a:xfrm>
            <a:off x="5788737" y="31851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1" name="Google Shape;251;p34"/>
          <p:cNvSpPr/>
          <p:nvPr/>
        </p:nvSpPr>
        <p:spPr>
          <a:xfrm>
            <a:off x="12658250" y="3185129"/>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2" name="Google Shape;252;p34"/>
          <p:cNvSpPr txBox="1"/>
          <p:nvPr/>
        </p:nvSpPr>
        <p:spPr>
          <a:xfrm>
            <a:off x="9896253" y="3988807"/>
            <a:ext cx="2932800" cy="8310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000">
                <a:solidFill>
                  <a:srgbClr val="FFFFFF"/>
                </a:solidFill>
                <a:latin typeface="Red Hat Display"/>
                <a:ea typeface="Red Hat Display"/>
                <a:cs typeface="Red Hat Display"/>
                <a:sym typeface="Red Hat Display"/>
              </a:rPr>
              <a:t>Organizations</a:t>
            </a:r>
            <a:endParaRPr i="0" sz="3000" u="none" cap="none" strike="noStrike">
              <a:solidFill>
                <a:srgbClr val="FFFFFF"/>
              </a:solidFill>
              <a:latin typeface="Red Hat Display"/>
              <a:ea typeface="Red Hat Display"/>
              <a:cs typeface="Red Hat Display"/>
              <a:sym typeface="Red Hat Display"/>
            </a:endParaRPr>
          </a:p>
        </p:txBody>
      </p:sp>
      <p:sp>
        <p:nvSpPr>
          <p:cNvPr id="253" name="Google Shape;253;p34"/>
          <p:cNvSpPr txBox="1"/>
          <p:nvPr/>
        </p:nvSpPr>
        <p:spPr>
          <a:xfrm>
            <a:off x="5788733" y="3318997"/>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66</a:t>
            </a:r>
            <a:endParaRPr b="1" i="0" sz="4000" u="none" cap="none" strike="noStrike">
              <a:solidFill>
                <a:srgbClr val="FFFFFF"/>
              </a:solidFill>
              <a:latin typeface="Open Sans"/>
              <a:ea typeface="Open Sans"/>
              <a:cs typeface="Open Sans"/>
              <a:sym typeface="Open Sans"/>
            </a:endParaRPr>
          </a:p>
        </p:txBody>
      </p:sp>
      <p:sp>
        <p:nvSpPr>
          <p:cNvPr id="254" name="Google Shape;254;p34"/>
          <p:cNvSpPr txBox="1"/>
          <p:nvPr/>
        </p:nvSpPr>
        <p:spPr>
          <a:xfrm>
            <a:off x="12658250" y="3268615"/>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2,920</a:t>
            </a:r>
            <a:r>
              <a:rPr b="1" lang="en" sz="4000">
                <a:solidFill>
                  <a:srgbClr val="FFFFFF"/>
                </a:solidFill>
                <a:latin typeface="Open Sans"/>
                <a:ea typeface="Open Sans"/>
                <a:cs typeface="Open Sans"/>
                <a:sym typeface="Open Sans"/>
              </a:rPr>
              <a:t>+</a:t>
            </a:r>
            <a:endParaRPr b="1" i="0" sz="4000" u="none" cap="none" strike="noStrike">
              <a:solidFill>
                <a:srgbClr val="FFFFFF"/>
              </a:solidFill>
              <a:latin typeface="Open Sans"/>
              <a:ea typeface="Open Sans"/>
              <a:cs typeface="Open Sans"/>
              <a:sym typeface="Open Sans"/>
            </a:endParaRPr>
          </a:p>
        </p:txBody>
      </p:sp>
      <p:sp>
        <p:nvSpPr>
          <p:cNvPr id="255" name="Google Shape;255;p34"/>
          <p:cNvSpPr txBox="1"/>
          <p:nvPr/>
        </p:nvSpPr>
        <p:spPr>
          <a:xfrm>
            <a:off x="9223465" y="591706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56" name="Google Shape;256;p34"/>
          <p:cNvSpPr/>
          <p:nvPr/>
        </p:nvSpPr>
        <p:spPr>
          <a:xfrm>
            <a:off x="9223467" y="56438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7" name="Google Shape;257;p34"/>
          <p:cNvSpPr txBox="1"/>
          <p:nvPr/>
        </p:nvSpPr>
        <p:spPr>
          <a:xfrm>
            <a:off x="9223440" y="6865378"/>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Contributors across all projects</a:t>
            </a:r>
            <a:endParaRPr sz="2400">
              <a:solidFill>
                <a:srgbClr val="FFFFFF"/>
              </a:solidFill>
              <a:latin typeface="Open Sans Medium"/>
              <a:ea typeface="Open Sans Medium"/>
              <a:cs typeface="Open Sans Medium"/>
              <a:sym typeface="Open Sans Medium"/>
            </a:endParaRPr>
          </a:p>
        </p:txBody>
      </p:sp>
      <p:sp>
        <p:nvSpPr>
          <p:cNvPr id="258" name="Google Shape;258;p34"/>
          <p:cNvSpPr txBox="1"/>
          <p:nvPr/>
        </p:nvSpPr>
        <p:spPr>
          <a:xfrm>
            <a:off x="9223465" y="577776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100,000+</a:t>
            </a:r>
            <a:endParaRPr b="1" i="0" sz="4000" u="none" cap="none" strike="noStrike">
              <a:solidFill>
                <a:srgbClr val="FFFFFF"/>
              </a:solidFill>
              <a:latin typeface="Open Sans"/>
              <a:ea typeface="Open Sans"/>
              <a:cs typeface="Open Sans"/>
              <a:sym typeface="Open Sans"/>
            </a:endParaRPr>
          </a:p>
        </p:txBody>
      </p:sp>
      <p:sp>
        <p:nvSpPr>
          <p:cNvPr id="259" name="Google Shape;259;p34"/>
          <p:cNvSpPr/>
          <p:nvPr/>
        </p:nvSpPr>
        <p:spPr>
          <a:xfrm>
            <a:off x="2353851" y="31851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60" name="Google Shape;260;p34"/>
          <p:cNvSpPr txBox="1"/>
          <p:nvPr/>
        </p:nvSpPr>
        <p:spPr>
          <a:xfrm>
            <a:off x="2353991"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Members</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61" name="Google Shape;261;p34"/>
          <p:cNvSpPr txBox="1"/>
          <p:nvPr/>
        </p:nvSpPr>
        <p:spPr>
          <a:xfrm>
            <a:off x="2353847" y="331898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75</a:t>
            </a:r>
            <a:endParaRPr b="1" i="0" sz="4000" u="none" cap="none" strike="noStrike">
              <a:solidFill>
                <a:srgbClr val="FFFFFF"/>
              </a:solidFill>
              <a:latin typeface="Open Sans"/>
              <a:ea typeface="Open Sans"/>
              <a:cs typeface="Open Sans"/>
              <a:sym typeface="Open Sans"/>
            </a:endParaRPr>
          </a:p>
        </p:txBody>
      </p:sp>
      <p:sp>
        <p:nvSpPr>
          <p:cNvPr id="262" name="Google Shape;262;p34"/>
          <p:cNvSpPr txBox="1"/>
          <p:nvPr/>
        </p:nvSpPr>
        <p:spPr>
          <a:xfrm>
            <a:off x="9223479" y="342095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63" name="Google Shape;263;p34"/>
          <p:cNvSpPr/>
          <p:nvPr/>
        </p:nvSpPr>
        <p:spPr>
          <a:xfrm>
            <a:off x="9223494" y="3185118"/>
            <a:ext cx="3276000" cy="2187000"/>
          </a:xfrm>
          <a:prstGeom prst="roundRect">
            <a:avLst>
              <a:gd fmla="val 0"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64" name="Google Shape;264;p34"/>
          <p:cNvSpPr txBox="1"/>
          <p:nvPr/>
        </p:nvSpPr>
        <p:spPr>
          <a:xfrm>
            <a:off x="9223494" y="425392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a:t>
            </a:r>
            <a:r>
              <a:rPr lang="en" sz="2400">
                <a:solidFill>
                  <a:srgbClr val="FFFFFF"/>
                </a:solidFill>
                <a:latin typeface="Open Sans Medium"/>
                <a:ea typeface="Open Sans Medium"/>
                <a:cs typeface="Open Sans Medium"/>
                <a:sym typeface="Open Sans Medium"/>
              </a:rPr>
              <a:t>ommittees</a:t>
            </a:r>
            <a:endParaRPr i="0" sz="2400" u="none" cap="none" strike="noStrike">
              <a:solidFill>
                <a:srgbClr val="FFFFFF"/>
              </a:solidFill>
              <a:latin typeface="Open Sans Medium"/>
              <a:ea typeface="Open Sans Medium"/>
              <a:cs typeface="Open Sans Medium"/>
              <a:sym typeface="Open Sans Medium"/>
            </a:endParaRPr>
          </a:p>
        </p:txBody>
      </p:sp>
      <p:sp>
        <p:nvSpPr>
          <p:cNvPr id="265" name="Google Shape;265;p34"/>
          <p:cNvSpPr txBox="1"/>
          <p:nvPr/>
        </p:nvSpPr>
        <p:spPr>
          <a:xfrm>
            <a:off x="9223479" y="3281654"/>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9</a:t>
            </a:r>
            <a:endParaRPr b="1" i="0" sz="4000" u="none" cap="none" strike="noStrike">
              <a:solidFill>
                <a:srgbClr val="FFFFFF"/>
              </a:solidFill>
              <a:latin typeface="Open Sans"/>
              <a:ea typeface="Open Sans"/>
              <a:cs typeface="Open Sans"/>
              <a:sym typeface="Open Sans"/>
            </a:endParaRPr>
          </a:p>
        </p:txBody>
      </p:sp>
      <p:sp>
        <p:nvSpPr>
          <p:cNvPr id="266" name="Google Shape;266;p34"/>
          <p:cNvSpPr txBox="1"/>
          <p:nvPr/>
        </p:nvSpPr>
        <p:spPr>
          <a:xfrm>
            <a:off x="12658256" y="410360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Contributing organizations </a:t>
            </a:r>
            <a:endParaRPr sz="2400">
              <a:solidFill>
                <a:srgbClr val="FFFFFF"/>
              </a:solidFill>
              <a:latin typeface="Open Sans Medium"/>
              <a:ea typeface="Open Sans Medium"/>
              <a:cs typeface="Open Sans Medium"/>
              <a:sym typeface="Open Sans Medium"/>
            </a:endParaRPr>
          </a:p>
        </p:txBody>
      </p:sp>
      <p:sp>
        <p:nvSpPr>
          <p:cNvPr id="267" name="Google Shape;267;p34"/>
          <p:cNvSpPr txBox="1"/>
          <p:nvPr/>
        </p:nvSpPr>
        <p:spPr>
          <a:xfrm>
            <a:off x="5788728"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 Projects</a:t>
            </a:r>
            <a:endParaRPr i="0" sz="2400" u="none" cap="none" strike="noStrike">
              <a:solidFill>
                <a:srgbClr val="FFFFFF"/>
              </a:solidFill>
              <a:latin typeface="Open Sans Medium"/>
              <a:ea typeface="Open Sans Medium"/>
              <a:cs typeface="Open Sans Medium"/>
              <a:sym typeface="Open Sans Medium"/>
            </a:endParaRPr>
          </a:p>
        </p:txBody>
      </p:sp>
      <p:sp>
        <p:nvSpPr>
          <p:cNvPr id="268" name="Google Shape;268;p34"/>
          <p:cNvSpPr txBox="1"/>
          <p:nvPr/>
        </p:nvSpPr>
        <p:spPr>
          <a:xfrm>
            <a:off x="5788713" y="5993280"/>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69" name="Google Shape;269;p34"/>
          <p:cNvSpPr/>
          <p:nvPr/>
        </p:nvSpPr>
        <p:spPr>
          <a:xfrm>
            <a:off x="5788715" y="56728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0" name="Google Shape;270;p34"/>
          <p:cNvSpPr txBox="1"/>
          <p:nvPr/>
        </p:nvSpPr>
        <p:spPr>
          <a:xfrm>
            <a:off x="5788684" y="688214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GitHub PRs</a:t>
            </a:r>
            <a:endParaRPr i="0" sz="2400" u="none" cap="none" strike="noStrike">
              <a:solidFill>
                <a:srgbClr val="FFFFFF"/>
              </a:solidFill>
              <a:latin typeface="Open Sans Medium"/>
              <a:ea typeface="Open Sans Medium"/>
              <a:cs typeface="Open Sans Medium"/>
              <a:sym typeface="Open Sans Medium"/>
            </a:endParaRPr>
          </a:p>
        </p:txBody>
      </p:sp>
      <p:sp>
        <p:nvSpPr>
          <p:cNvPr id="271" name="Google Shape;271;p34"/>
          <p:cNvSpPr txBox="1"/>
          <p:nvPr/>
        </p:nvSpPr>
        <p:spPr>
          <a:xfrm>
            <a:off x="5788713" y="580667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331</a:t>
            </a:r>
            <a:r>
              <a:rPr b="1" lang="en" sz="4000">
                <a:solidFill>
                  <a:srgbClr val="FFFFFF"/>
                </a:solidFill>
                <a:latin typeface="Open Sans"/>
                <a:ea typeface="Open Sans"/>
                <a:cs typeface="Open Sans"/>
                <a:sym typeface="Open Sans"/>
              </a:rPr>
              <a:t>,000+</a:t>
            </a:r>
            <a:endParaRPr b="1" i="0" sz="4000" u="none" cap="none" strike="noStrike">
              <a:solidFill>
                <a:srgbClr val="FFFFFF"/>
              </a:solidFill>
              <a:latin typeface="Open Sans"/>
              <a:ea typeface="Open Sans"/>
              <a:cs typeface="Open Sans"/>
              <a:sym typeface="Open Sans"/>
            </a:endParaRPr>
          </a:p>
        </p:txBody>
      </p:sp>
      <p:sp>
        <p:nvSpPr>
          <p:cNvPr id="272" name="Google Shape;272;p34"/>
          <p:cNvSpPr txBox="1"/>
          <p:nvPr/>
        </p:nvSpPr>
        <p:spPr>
          <a:xfrm>
            <a:off x="12658268" y="590403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73" name="Google Shape;273;p34"/>
          <p:cNvSpPr/>
          <p:nvPr/>
        </p:nvSpPr>
        <p:spPr>
          <a:xfrm>
            <a:off x="12658270" y="5630869"/>
            <a:ext cx="3276000" cy="21870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4" name="Google Shape;274;p34"/>
          <p:cNvSpPr txBox="1"/>
          <p:nvPr/>
        </p:nvSpPr>
        <p:spPr>
          <a:xfrm>
            <a:off x="12658239" y="683069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Technical i</a:t>
            </a:r>
            <a:r>
              <a:rPr lang="en" sz="2400">
                <a:solidFill>
                  <a:srgbClr val="FFFFFF"/>
                </a:solidFill>
                <a:latin typeface="Open Sans Medium"/>
                <a:ea typeface="Open Sans Medium"/>
                <a:cs typeface="Open Sans Medium"/>
                <a:sym typeface="Open Sans Medium"/>
              </a:rPr>
              <a:t>ntegrations</a:t>
            </a:r>
            <a:endParaRPr i="0" sz="2400" u="none" cap="none" strike="noStrike">
              <a:solidFill>
                <a:srgbClr val="FFFFFF"/>
              </a:solidFill>
              <a:latin typeface="Open Sans Medium"/>
              <a:ea typeface="Open Sans Medium"/>
              <a:cs typeface="Open Sans Medium"/>
              <a:sym typeface="Open Sans Medium"/>
            </a:endParaRPr>
          </a:p>
        </p:txBody>
      </p:sp>
      <p:sp>
        <p:nvSpPr>
          <p:cNvPr id="275" name="Google Shape;275;p34"/>
          <p:cNvSpPr txBox="1"/>
          <p:nvPr/>
        </p:nvSpPr>
        <p:spPr>
          <a:xfrm>
            <a:off x="12658268" y="576473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a:t>
            </a:r>
            <a:endParaRPr b="1" i="0" sz="4000" u="none" cap="none" strike="noStrike">
              <a:solidFill>
                <a:srgbClr val="FFFFFF"/>
              </a:solidFill>
              <a:latin typeface="Open Sans"/>
              <a:ea typeface="Open Sans"/>
              <a:cs typeface="Open Sans"/>
              <a:sym typeface="Open Sans"/>
            </a:endParaRPr>
          </a:p>
        </p:txBody>
      </p:sp>
      <p:sp>
        <p:nvSpPr>
          <p:cNvPr id="276" name="Google Shape;276;p34"/>
          <p:cNvSpPr/>
          <p:nvPr/>
        </p:nvSpPr>
        <p:spPr>
          <a:xfrm>
            <a:off x="2353751" y="56728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7" name="Google Shape;277;p34"/>
          <p:cNvSpPr txBox="1"/>
          <p:nvPr/>
        </p:nvSpPr>
        <p:spPr>
          <a:xfrm>
            <a:off x="2353966" y="686617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LoC created since 2018</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78" name="Google Shape;278;p34"/>
          <p:cNvSpPr txBox="1"/>
          <p:nvPr/>
        </p:nvSpPr>
        <p:spPr>
          <a:xfrm>
            <a:off x="2353747" y="5806748"/>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23 M</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284" name="Google Shape;284;p35"/>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285" name="Google Shape;285;p35"/>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286" name="Google Shape;286;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287" name="Google Shape;287;p35"/>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Velocity</a:t>
            </a:r>
            <a:endParaRPr/>
          </a:p>
        </p:txBody>
      </p:sp>
      <p:sp>
        <p:nvSpPr>
          <p:cNvPr id="293" name="Google Shape;293;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36"/>
          <p:cNvPicPr preferRelativeResize="0"/>
          <p:nvPr/>
        </p:nvPicPr>
        <p:blipFill>
          <a:blip r:embed="rId3">
            <a:alphaModFix/>
          </a:blip>
          <a:stretch>
            <a:fillRect/>
          </a:stretch>
        </p:blipFill>
        <p:spPr>
          <a:xfrm>
            <a:off x="152400" y="2187850"/>
            <a:ext cx="9344025" cy="5524500"/>
          </a:xfrm>
          <a:prstGeom prst="rect">
            <a:avLst/>
          </a:prstGeom>
          <a:noFill/>
          <a:ln>
            <a:noFill/>
          </a:ln>
        </p:spPr>
      </p:pic>
      <p:pic>
        <p:nvPicPr>
          <p:cNvPr id="295" name="Google Shape;295;p36"/>
          <p:cNvPicPr preferRelativeResize="0"/>
          <p:nvPr/>
        </p:nvPicPr>
        <p:blipFill>
          <a:blip r:embed="rId4">
            <a:alphaModFix/>
          </a:blip>
          <a:stretch>
            <a:fillRect/>
          </a:stretch>
        </p:blipFill>
        <p:spPr>
          <a:xfrm>
            <a:off x="3406225" y="1883500"/>
            <a:ext cx="11498475" cy="75191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4294967295" type="ctrTitle"/>
          </p:nvPr>
        </p:nvSpPr>
        <p:spPr>
          <a:xfrm>
            <a:off x="1829850" y="3128950"/>
            <a:ext cx="8587800" cy="3575100"/>
          </a:xfrm>
          <a:prstGeom prst="rect">
            <a:avLst/>
          </a:prstGeom>
          <a:noFill/>
          <a:ln>
            <a:noFill/>
          </a:ln>
        </p:spPr>
        <p:txBody>
          <a:bodyPr anchorCtr="0" anchor="ctr" bIns="68550" lIns="137150" spcFirstLastPara="1" rIns="137150" wrap="square" tIns="68550">
            <a:noAutofit/>
          </a:bodyPr>
          <a:lstStyle/>
          <a:p>
            <a:pPr indent="0" lvl="0" marL="0" rtl="0" algn="l">
              <a:lnSpc>
                <a:spcPct val="100000"/>
              </a:lnSpc>
              <a:spcBef>
                <a:spcPts val="0"/>
              </a:spcBef>
              <a:spcAft>
                <a:spcPts val="0"/>
              </a:spcAft>
              <a:buClr>
                <a:schemeClr val="lt1"/>
              </a:buClr>
              <a:buSzPts val="6600"/>
              <a:buFont typeface="Gill Sans"/>
              <a:buNone/>
            </a:pPr>
            <a:r>
              <a:rPr lang="en" sz="6000">
                <a:solidFill>
                  <a:schemeClr val="lt1"/>
                </a:solidFill>
                <a:latin typeface="Open Sans Medium"/>
                <a:ea typeface="Open Sans Medium"/>
                <a:cs typeface="Open Sans Medium"/>
                <a:sym typeface="Open Sans Medium"/>
              </a:rPr>
              <a:t>LF AI &amp; Data </a:t>
            </a:r>
            <a:endParaRPr sz="6000">
              <a:solidFill>
                <a:schemeClr val="lt1"/>
              </a:solidFill>
              <a:latin typeface="Open Sans Medium"/>
              <a:ea typeface="Open Sans Medium"/>
              <a:cs typeface="Open Sans Medium"/>
              <a:sym typeface="Open Sans Medium"/>
            </a:endParaRPr>
          </a:p>
        </p:txBody>
      </p:sp>
      <p:sp>
        <p:nvSpPr>
          <p:cNvPr id="93" name="Google Shape;93;p19"/>
          <p:cNvSpPr txBox="1"/>
          <p:nvPr>
            <p:ph idx="4294967295" type="subTitle"/>
          </p:nvPr>
        </p:nvSpPr>
        <p:spPr>
          <a:xfrm>
            <a:off x="1938475" y="5647225"/>
            <a:ext cx="14700300" cy="1585500"/>
          </a:xfrm>
          <a:prstGeom prst="rect">
            <a:avLst/>
          </a:prstGeom>
          <a:noFill/>
          <a:ln>
            <a:noFill/>
          </a:ln>
        </p:spPr>
        <p:txBody>
          <a:bodyPr anchorCtr="0" anchor="ctr" bIns="68550" lIns="137150" spcFirstLastPara="1" rIns="137150" wrap="square" tIns="68550">
            <a:normAutofit fontScale="92500" lnSpcReduction="20000"/>
          </a:bodyPr>
          <a:lstStyle/>
          <a:p>
            <a:pPr indent="0" lvl="0" marL="0" rtl="0" algn="l">
              <a:lnSpc>
                <a:spcPct val="100000"/>
              </a:lnSpc>
              <a:spcBef>
                <a:spcPts val="0"/>
              </a:spcBef>
              <a:spcAft>
                <a:spcPts val="0"/>
              </a:spcAft>
              <a:buClr>
                <a:schemeClr val="dk1"/>
              </a:buClr>
              <a:buSzPts val="1018"/>
              <a:buFont typeface="Arial"/>
              <a:buNone/>
            </a:pPr>
            <a:r>
              <a:rPr lang="en" sz="4800">
                <a:solidFill>
                  <a:schemeClr val="lt1"/>
                </a:solidFill>
              </a:rPr>
              <a:t>Ibrahim Haddad, PhD</a:t>
            </a:r>
            <a:endParaRPr sz="4800">
              <a:solidFill>
                <a:schemeClr val="lt1"/>
              </a:solidFill>
            </a:endParaRPr>
          </a:p>
          <a:p>
            <a:pPr indent="0" lvl="0" marL="0" rtl="0" algn="l">
              <a:lnSpc>
                <a:spcPct val="100000"/>
              </a:lnSpc>
              <a:spcBef>
                <a:spcPts val="0"/>
              </a:spcBef>
              <a:spcAft>
                <a:spcPts val="0"/>
              </a:spcAft>
              <a:buClr>
                <a:schemeClr val="dk1"/>
              </a:buClr>
              <a:buSzPts val="1018"/>
              <a:buFont typeface="Arial"/>
              <a:buNone/>
            </a:pPr>
            <a:r>
              <a:rPr lang="en" sz="4800">
                <a:solidFill>
                  <a:schemeClr val="lt1"/>
                </a:solidFill>
              </a:rPr>
              <a:t>Executive Director</a:t>
            </a:r>
            <a:endParaRPr sz="4800">
              <a:solidFill>
                <a:schemeClr val="lt1"/>
              </a:solidFill>
            </a:endParaRPr>
          </a:p>
          <a:p>
            <a:pPr indent="0" lvl="0" marL="0" rtl="0" algn="l">
              <a:lnSpc>
                <a:spcPct val="100000"/>
              </a:lnSpc>
              <a:spcBef>
                <a:spcPts val="0"/>
              </a:spcBef>
              <a:spcAft>
                <a:spcPts val="0"/>
              </a:spcAft>
              <a:buSzPct val="140000"/>
              <a:buNone/>
            </a:pPr>
            <a:r>
              <a:t/>
            </a:r>
            <a:endParaRPr sz="3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301" name="Google Shape;301;p37"/>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7"/>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8"/>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308" name="Google Shape;308;p38"/>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309" name="Google Shape;309;p38"/>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3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315" name="Google Shape;315;p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16" name="Google Shape;316;p39"/>
          <p:cNvPicPr preferRelativeResize="0"/>
          <p:nvPr/>
        </p:nvPicPr>
        <p:blipFill>
          <a:blip r:embed="rId3">
            <a:alphaModFix/>
          </a:blip>
          <a:stretch>
            <a:fillRect/>
          </a:stretch>
        </p:blipFill>
        <p:spPr>
          <a:xfrm>
            <a:off x="1858650" y="2400299"/>
            <a:ext cx="14570691" cy="671619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322" name="Google Shape;322;p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23" name="Google Shape;323;p40"/>
          <p:cNvPicPr preferRelativeResize="0"/>
          <p:nvPr/>
        </p:nvPicPr>
        <p:blipFill>
          <a:blip r:embed="rId3">
            <a:alphaModFix/>
          </a:blip>
          <a:stretch>
            <a:fillRect/>
          </a:stretch>
        </p:blipFill>
        <p:spPr>
          <a:xfrm>
            <a:off x="914400" y="2035450"/>
            <a:ext cx="16295793" cy="6986185"/>
          </a:xfrm>
          <a:prstGeom prst="rect">
            <a:avLst/>
          </a:prstGeom>
          <a:noFill/>
          <a:ln cap="flat" cmpd="sng" w="9525">
            <a:solidFill>
              <a:srgbClr val="F2F2F2"/>
            </a:solidFill>
            <a:prstDash val="solid"/>
            <a:round/>
            <a:headEnd len="sm" w="sm" type="none"/>
            <a:tailEnd len="sm" w="sm" type="none"/>
          </a:ln>
          <a:effectLst>
            <a:outerShdw blurRad="57150" rotWithShape="0" algn="bl" dir="5400000" dist="66675">
              <a:srgbClr val="000000">
                <a:alpha val="11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1"/>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329" name="Google Shape;329;p41"/>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0" name="Google Shape;330;p41"/>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331" name="Google Shape;331;p41"/>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332" name="Google Shape;332;p41"/>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333" name="Google Shape;333;p41"/>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39" name="Google Shape;339;p42"/>
          <p:cNvSpPr txBox="1"/>
          <p:nvPr>
            <p:ph idx="4294967295" type="title"/>
          </p:nvPr>
        </p:nvSpPr>
        <p:spPr>
          <a:xfrm>
            <a:off x="914400" y="192350"/>
            <a:ext cx="17041200" cy="1784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SzPts val="990"/>
              <a:buNone/>
            </a:pPr>
            <a:r>
              <a:rPr lang="en" sz="4340"/>
              <a:t>Over 14% of the ecosystem’s key projects depend on LF AI &amp; Data</a:t>
            </a:r>
            <a:endParaRPr sz="4340"/>
          </a:p>
          <a:p>
            <a:pPr indent="0" lvl="0" marL="0" rtl="0" algn="l">
              <a:lnSpc>
                <a:spcPct val="115000"/>
              </a:lnSpc>
              <a:spcBef>
                <a:spcPts val="1000"/>
              </a:spcBef>
              <a:spcAft>
                <a:spcPts val="0"/>
              </a:spcAft>
              <a:buSzPts val="990"/>
              <a:buNone/>
            </a:pPr>
            <a:r>
              <a:rPr lang="en" sz="2440">
                <a:latin typeface="Open Sans Medium"/>
                <a:ea typeface="Open Sans Medium"/>
                <a:cs typeface="Open Sans Medium"/>
                <a:sym typeface="Open Sans Medium"/>
              </a:rPr>
              <a:t>for their open governance, safe haven for their assets, infrastructure, and enabling marketing, legal and event services, and staff that is eager to help and support the communities of these various projects  </a:t>
            </a:r>
            <a:endParaRPr sz="2440">
              <a:latin typeface="Open Sans Medium"/>
              <a:ea typeface="Open Sans Medium"/>
              <a:cs typeface="Open Sans Medium"/>
              <a:sym typeface="Open Sans Medium"/>
            </a:endParaRPr>
          </a:p>
        </p:txBody>
      </p:sp>
      <p:pic>
        <p:nvPicPr>
          <p:cNvPr id="340" name="Google Shape;340;p42"/>
          <p:cNvPicPr preferRelativeResize="0"/>
          <p:nvPr/>
        </p:nvPicPr>
        <p:blipFill>
          <a:blip r:embed="rId3">
            <a:alphaModFix/>
          </a:blip>
          <a:stretch>
            <a:fillRect/>
          </a:stretch>
        </p:blipFill>
        <p:spPr>
          <a:xfrm>
            <a:off x="2449875" y="2140600"/>
            <a:ext cx="13411200" cy="71342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47" name="Google Shape;347;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48" name="Google Shape;348;p43"/>
          <p:cNvPicPr preferRelativeResize="0"/>
          <p:nvPr/>
        </p:nvPicPr>
        <p:blipFill>
          <a:blip r:embed="rId3">
            <a:alphaModFix/>
          </a:blip>
          <a:stretch>
            <a:fillRect/>
          </a:stretch>
        </p:blipFill>
        <p:spPr>
          <a:xfrm>
            <a:off x="871038" y="2485975"/>
            <a:ext cx="17127926" cy="629632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4"/>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354" name="Google Shape;354;p44"/>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355" name="Google Shape;355;p44"/>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356" name="Google Shape;356;p44"/>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357" name="Google Shape;357;p44"/>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358" name="Google Shape;358;p44"/>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359" name="Google Shape;359;p44"/>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360" name="Google Shape;360;p44"/>
          <p:cNvCxnSpPr>
            <a:stCxn id="361" idx="3"/>
            <a:endCxn id="357"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62" name="Google Shape;362;p44"/>
          <p:cNvCxnSpPr>
            <a:stCxn id="357" idx="3"/>
            <a:endCxn id="358"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63" name="Google Shape;363;p44"/>
          <p:cNvCxnSpPr>
            <a:stCxn id="364" idx="3"/>
            <a:endCxn id="359"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365" name="Google Shape;365;p44"/>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366" name="Google Shape;366;p44"/>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367" name="Google Shape;367;p44"/>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368" name="Google Shape;368;p44"/>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369" name="Google Shape;369;p44"/>
          <p:cNvCxnSpPr>
            <a:stCxn id="367" idx="3"/>
            <a:endCxn id="368"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0" name="Google Shape;370;p44"/>
          <p:cNvCxnSpPr>
            <a:stCxn id="366" idx="3"/>
            <a:endCxn id="371"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372" name="Google Shape;372;p44"/>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373" name="Google Shape;373;p44"/>
          <p:cNvGrpSpPr/>
          <p:nvPr/>
        </p:nvGrpSpPr>
        <p:grpSpPr>
          <a:xfrm>
            <a:off x="3860599" y="7555966"/>
            <a:ext cx="12358593" cy="979660"/>
            <a:chOff x="2330209" y="2828667"/>
            <a:chExt cx="8538478" cy="875400"/>
          </a:xfrm>
        </p:grpSpPr>
        <p:sp>
          <p:nvSpPr>
            <p:cNvPr id="374" name="Google Shape;374;p44"/>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375" name="Google Shape;375;p44"/>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376" name="Google Shape;376;p44"/>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377" name="Google Shape;377;p44"/>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378" name="Google Shape;378;p44"/>
            <p:cNvCxnSpPr>
              <a:stCxn id="376" idx="3"/>
              <a:endCxn id="377"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9" name="Google Shape;379;p44"/>
            <p:cNvCxnSpPr>
              <a:stCxn id="375" idx="3"/>
              <a:endCxn id="376"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0" name="Google Shape;380;p44"/>
            <p:cNvCxnSpPr>
              <a:stCxn id="374" idx="3"/>
              <a:endCxn id="375"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81" name="Google Shape;381;p44"/>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382" name="Google Shape;382;p44"/>
          <p:cNvCxnSpPr>
            <a:stCxn id="359" idx="3"/>
            <a:endCxn id="366"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371" name="Google Shape;371;p44"/>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383" name="Google Shape;383;p44"/>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384" name="Google Shape;384;p44"/>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385" name="Google Shape;385;p44"/>
          <p:cNvCxnSpPr>
            <a:stCxn id="371" idx="3"/>
            <a:endCxn id="367"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386" name="Google Shape;386;p44"/>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387" name="Google Shape;387;p44"/>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361" name="Google Shape;361;p44"/>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388" name="Google Shape;388;p44"/>
          <p:cNvCxnSpPr>
            <a:stCxn id="356" idx="3"/>
            <a:endCxn id="361"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9" name="Google Shape;389;p44"/>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90" name="Google Shape;390;p44"/>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391" name="Google Shape;391;p44"/>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392" name="Google Shape;392;p44"/>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364" name="Google Shape;364;p44"/>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393" name="Google Shape;393;p44"/>
          <p:cNvCxnSpPr>
            <a:stCxn id="358" idx="3"/>
            <a:endCxn id="364"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394" name="Google Shape;394;p44"/>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395" name="Google Shape;395;p44"/>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50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396" name="Google Shape;396;p44"/>
          <p:cNvCxnSpPr>
            <a:endCxn id="383"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00" name="Shape 400"/>
        <p:cNvGrpSpPr/>
        <p:nvPr/>
      </p:nvGrpSpPr>
      <p:grpSpPr>
        <a:xfrm>
          <a:off x="0" y="0"/>
          <a:ext cx="0" cy="0"/>
          <a:chOff x="0" y="0"/>
          <a:chExt cx="0" cy="0"/>
        </a:xfrm>
      </p:grpSpPr>
      <p:sp>
        <p:nvSpPr>
          <p:cNvPr id="401" name="Google Shape;401;p45"/>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402" name="Google Shape;402;p45"/>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03" name="Google Shape;403;p45"/>
          <p:cNvGrpSpPr/>
          <p:nvPr/>
        </p:nvGrpSpPr>
        <p:grpSpPr>
          <a:xfrm>
            <a:off x="2310085" y="2500326"/>
            <a:ext cx="13667836" cy="6727092"/>
            <a:chOff x="724678" y="761500"/>
            <a:chExt cx="8262006" cy="3799758"/>
          </a:xfrm>
        </p:grpSpPr>
        <p:pic>
          <p:nvPicPr>
            <p:cNvPr id="404" name="Google Shape;404;p45"/>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405" name="Google Shape;405;p45"/>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406" name="Google Shape;406;p45"/>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407" name="Google Shape;407;p45"/>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408" name="Google Shape;408;p45"/>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409" name="Google Shape;409;p45"/>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410" name="Google Shape;410;p45"/>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14" name="Shape 414"/>
        <p:cNvGrpSpPr/>
        <p:nvPr/>
      </p:nvGrpSpPr>
      <p:grpSpPr>
        <a:xfrm>
          <a:off x="0" y="0"/>
          <a:ext cx="0" cy="0"/>
          <a:chOff x="0" y="0"/>
          <a:chExt cx="0" cy="0"/>
        </a:xfrm>
      </p:grpSpPr>
      <p:pic>
        <p:nvPicPr>
          <p:cNvPr id="415" name="Google Shape;415;p46"/>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416" name="Google Shape;416;p4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17" name="Google Shape;417;p46"/>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99" name="Google Shape;99;p20"/>
          <p:cNvGrpSpPr/>
          <p:nvPr/>
        </p:nvGrpSpPr>
        <p:grpSpPr>
          <a:xfrm>
            <a:off x="152400" y="152400"/>
            <a:ext cx="17983201" cy="8921354"/>
            <a:chOff x="152400" y="152400"/>
            <a:chExt cx="17983201" cy="8921354"/>
          </a:xfrm>
        </p:grpSpPr>
        <p:pic>
          <p:nvPicPr>
            <p:cNvPr id="100" name="Google Shape;100;p20"/>
            <p:cNvPicPr preferRelativeResize="0"/>
            <p:nvPr/>
          </p:nvPicPr>
          <p:blipFill>
            <a:blip r:embed="rId3">
              <a:alphaModFix/>
            </a:blip>
            <a:stretch>
              <a:fillRect/>
            </a:stretch>
          </p:blipFill>
          <p:spPr>
            <a:xfrm>
              <a:off x="152400" y="152400"/>
              <a:ext cx="17983201" cy="8921354"/>
            </a:xfrm>
            <a:prstGeom prst="rect">
              <a:avLst/>
            </a:prstGeom>
            <a:noFill/>
            <a:ln>
              <a:noFill/>
            </a:ln>
          </p:spPr>
        </p:pic>
        <p:sp>
          <p:nvSpPr>
            <p:cNvPr id="101" name="Google Shape;101;p20"/>
            <p:cNvSpPr/>
            <p:nvPr/>
          </p:nvSpPr>
          <p:spPr>
            <a:xfrm>
              <a:off x="212275" y="5551725"/>
              <a:ext cx="3624900" cy="10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47"/>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423" name="Google Shape;423;p47"/>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424" name="Google Shape;424;p47"/>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425" name="Google Shape;425;p47"/>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426" name="Google Shape;426;p47"/>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427" name="Google Shape;427;p47"/>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428" name="Google Shape;428;p47"/>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429" name="Google Shape;429;p47"/>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430" name="Google Shape;430;p47"/>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431" name="Google Shape;431;p47"/>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32" name="Google Shape;432;p47"/>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433" name="Google Shape;433;p47"/>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434" name="Google Shape;434;p47"/>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435" name="Google Shape;435;p47"/>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436" name="Google Shape;436;p47"/>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437" name="Google Shape;437;p47"/>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38" name="Google Shape;438;p47"/>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39" name="Google Shape;439;p47"/>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40" name="Google Shape;440;p47"/>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41" name="Google Shape;441;p47"/>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42" name="Google Shape;442;p47"/>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443" name="Google Shape;443;p47"/>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444" name="Google Shape;444;p47"/>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445" name="Google Shape;445;p47"/>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48"/>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52" name="Google Shape;452;p48"/>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453" name="Google Shape;453;p48"/>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454" name="Google Shape;454;p4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55" name="Google Shape;455;p48"/>
          <p:cNvGrpSpPr/>
          <p:nvPr/>
        </p:nvGrpSpPr>
        <p:grpSpPr>
          <a:xfrm>
            <a:off x="1477798" y="5143501"/>
            <a:ext cx="6344043" cy="3852897"/>
            <a:chOff x="6163055" y="2041812"/>
            <a:chExt cx="4220640" cy="2825119"/>
          </a:xfrm>
        </p:grpSpPr>
        <p:sp>
          <p:nvSpPr>
            <p:cNvPr id="456" name="Google Shape;456;p48"/>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57" name="Google Shape;457;p48"/>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58" name="Google Shape;458;p48"/>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459" name="Google Shape;459;p48"/>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60" name="Google Shape;460;p48"/>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61" name="Google Shape;461;p48"/>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62" name="Google Shape;462;p48"/>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63" name="Google Shape;463;p48"/>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64" name="Google Shape;464;p48"/>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65" name="Google Shape;465;p48"/>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66" name="Google Shape;466;p48"/>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467" name="Google Shape;467;p48"/>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68" name="Google Shape;468;p48"/>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69" name="Google Shape;469;p48"/>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470" name="Google Shape;470;p48"/>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1" name="Google Shape;471;p48"/>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2" name="Google Shape;472;p48"/>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3" name="Google Shape;473;p48"/>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474" name="Google Shape;474;p48"/>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475" name="Google Shape;475;p48"/>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76" name="Google Shape;476;p48"/>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477" name="Google Shape;477;p48"/>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478" name="Google Shape;478;p48"/>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79" name="Google Shape;479;p48"/>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480" name="Google Shape;480;p48"/>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481" name="Google Shape;481;p48"/>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4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AI Challenges</a:t>
            </a:r>
            <a:endParaRPr/>
          </a:p>
        </p:txBody>
      </p:sp>
      <p:sp>
        <p:nvSpPr>
          <p:cNvPr id="487" name="Google Shape;487;p4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88" name="Google Shape;488;p49"/>
          <p:cNvSpPr/>
          <p:nvPr/>
        </p:nvSpPr>
        <p:spPr>
          <a:xfrm>
            <a:off x="2442450" y="7794200"/>
            <a:ext cx="13985100" cy="787200"/>
          </a:xfrm>
          <a:prstGeom prst="rect">
            <a:avLst/>
          </a:prstGeom>
          <a:solidFill>
            <a:srgbClr val="8C0A7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489" name="Google Shape;489;p49"/>
          <p:cNvSpPr/>
          <p:nvPr/>
        </p:nvSpPr>
        <p:spPr>
          <a:xfrm>
            <a:off x="12411126" y="5180175"/>
            <a:ext cx="4016400" cy="22785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Open-washing</a:t>
            </a:r>
            <a:endParaRPr b="1" sz="2600">
              <a:solidFill>
                <a:schemeClr val="lt1"/>
              </a:solidFill>
            </a:endParaRPr>
          </a:p>
        </p:txBody>
      </p:sp>
      <p:sp>
        <p:nvSpPr>
          <p:cNvPr id="490" name="Google Shape;490;p49"/>
          <p:cNvSpPr/>
          <p:nvPr/>
        </p:nvSpPr>
        <p:spPr>
          <a:xfrm>
            <a:off x="2442475" y="2566150"/>
            <a:ext cx="4102800" cy="2278500"/>
          </a:xfrm>
          <a:prstGeom prst="rect">
            <a:avLst/>
          </a:prstGeom>
          <a:solidFill>
            <a:srgbClr val="741B4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No consistent definition of “open” in AI </a:t>
            </a:r>
            <a:endParaRPr b="1" sz="2600">
              <a:solidFill>
                <a:schemeClr val="lt1"/>
              </a:solidFill>
            </a:endParaRPr>
          </a:p>
        </p:txBody>
      </p:sp>
      <p:sp>
        <p:nvSpPr>
          <p:cNvPr id="491" name="Google Shape;491;p49"/>
          <p:cNvSpPr/>
          <p:nvPr/>
        </p:nvSpPr>
        <p:spPr>
          <a:xfrm>
            <a:off x="2442475" y="5180174"/>
            <a:ext cx="4102800" cy="2278500"/>
          </a:xfrm>
          <a:prstGeom prst="rect">
            <a:avLst/>
          </a:prstGeom>
          <a:solidFill>
            <a:srgbClr val="1155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Lack of understanding of license implications</a:t>
            </a:r>
            <a:endParaRPr b="1" sz="2600">
              <a:solidFill>
                <a:schemeClr val="lt1"/>
              </a:solidFill>
            </a:endParaRPr>
          </a:p>
        </p:txBody>
      </p:sp>
      <p:sp>
        <p:nvSpPr>
          <p:cNvPr id="492" name="Google Shape;492;p49"/>
          <p:cNvSpPr/>
          <p:nvPr/>
        </p:nvSpPr>
        <p:spPr>
          <a:xfrm>
            <a:off x="7426800" y="5180175"/>
            <a:ext cx="4102800" cy="2278500"/>
          </a:xfrm>
          <a:prstGeom prst="rect">
            <a:avLst/>
          </a:prstGeom>
          <a:solidFill>
            <a:srgbClr val="134F5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Many model components are not released </a:t>
            </a:r>
            <a:endParaRPr b="1" sz="2600">
              <a:solidFill>
                <a:schemeClr val="lt1"/>
              </a:solidFill>
            </a:endParaRPr>
          </a:p>
        </p:txBody>
      </p:sp>
      <p:sp>
        <p:nvSpPr>
          <p:cNvPr id="493" name="Google Shape;493;p49"/>
          <p:cNvSpPr/>
          <p:nvPr/>
        </p:nvSpPr>
        <p:spPr>
          <a:xfrm>
            <a:off x="12411113" y="2566150"/>
            <a:ext cx="4016400" cy="22785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Modified licenses, inclusion of AUPs (Acceptable Use Policies)</a:t>
            </a:r>
            <a:endParaRPr b="1" sz="2600">
              <a:solidFill>
                <a:schemeClr val="lt1"/>
              </a:solidFill>
            </a:endParaRPr>
          </a:p>
        </p:txBody>
      </p:sp>
      <p:sp>
        <p:nvSpPr>
          <p:cNvPr id="494" name="Google Shape;494;p49"/>
          <p:cNvSpPr/>
          <p:nvPr/>
        </p:nvSpPr>
        <p:spPr>
          <a:xfrm>
            <a:off x="7469988" y="2566149"/>
            <a:ext cx="4016400" cy="2278500"/>
          </a:xfrm>
          <a:prstGeom prst="rect">
            <a:avLst/>
          </a:prstGeom>
          <a:solidFill>
            <a:srgbClr val="351C7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 source software licenses used on non-software elements</a:t>
            </a:r>
            <a:endParaRPr b="1" sz="2600">
              <a:solidFill>
                <a:schemeClr val="lt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50"/>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500" name="Google Shape;500;p50"/>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501" name="Google Shape;501;p50"/>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502" name="Google Shape;502;p5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503" name="Google Shape;503;p50"/>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504" name="Google Shape;504;p50"/>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505" name="Google Shape;505;p50"/>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506" name="Google Shape;506;p5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51"/>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512" name="Google Shape;512;p51"/>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513" name="Google Shape;513;p51"/>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514" name="Google Shape;514;p51"/>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515" name="Google Shape;515;p51"/>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516" name="Google Shape;516;p51"/>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517" name="Google Shape;517;p5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518" name="Google Shape;518;p51"/>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519" name="Google Shape;519;p51"/>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520" name="Google Shape;520;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52"/>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527" name="Google Shape;527;p52"/>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528" name="Google Shape;528;p52"/>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529" name="Google Shape;529;p52"/>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530" name="Google Shape;530;p52"/>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531" name="Google Shape;531;p52"/>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5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Open AI</a:t>
            </a:r>
            <a:endParaRPr/>
          </a:p>
        </p:txBody>
      </p:sp>
      <p:sp>
        <p:nvSpPr>
          <p:cNvPr id="537" name="Google Shape;537;p53"/>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4000"/>
              <a:t>The challenges in AI model licensing encompass issues such as ambiguous definitions of "openness," diverse restrictions across licenses including Acceptable Use Policies (AUPs), incomplete release of components like datasets, and misuse of open source licenses on non-software elements, all contributing to legal uncertainties and barriers in adoption.</a:t>
            </a:r>
            <a:endParaRPr sz="4000"/>
          </a:p>
        </p:txBody>
      </p:sp>
      <p:sp>
        <p:nvSpPr>
          <p:cNvPr id="538" name="Google Shape;538;p5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544" name="Google Shape;544;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4"/>
          <p:cNvSpPr/>
          <p:nvPr/>
        </p:nvSpPr>
        <p:spPr>
          <a:xfrm>
            <a:off x="1391225" y="2665527"/>
            <a:ext cx="4548600" cy="2785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t>
            </a:r>
            <a:r>
              <a:rPr lang="en" sz="2900">
                <a:solidFill>
                  <a:schemeClr val="lt1"/>
                </a:solidFill>
                <a:latin typeface="Open Sans Medium"/>
                <a:ea typeface="Open Sans Medium"/>
                <a:cs typeface="Open Sans Medium"/>
                <a:sym typeface="Open Sans Medium"/>
              </a:rPr>
              <a:t>ack of a common understanding of openness in AI</a:t>
            </a:r>
            <a:endParaRPr sz="2900">
              <a:solidFill>
                <a:schemeClr val="lt1"/>
              </a:solidFill>
              <a:latin typeface="Open Sans Medium"/>
              <a:ea typeface="Open Sans Medium"/>
              <a:cs typeface="Open Sans Medium"/>
              <a:sym typeface="Open Sans Medium"/>
            </a:endParaRPr>
          </a:p>
        </p:txBody>
      </p:sp>
      <p:sp>
        <p:nvSpPr>
          <p:cNvPr id="546" name="Google Shape;546;p54"/>
          <p:cNvSpPr/>
          <p:nvPr/>
        </p:nvSpPr>
        <p:spPr>
          <a:xfrm>
            <a:off x="4154336" y="5903052"/>
            <a:ext cx="4548600" cy="2785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Lack of understanding of license implications</a:t>
            </a:r>
            <a:endParaRPr sz="2900">
              <a:solidFill>
                <a:schemeClr val="lt1"/>
              </a:solidFill>
              <a:latin typeface="Open Sans Medium"/>
              <a:ea typeface="Open Sans Medium"/>
              <a:cs typeface="Open Sans Medium"/>
              <a:sym typeface="Open Sans Medium"/>
            </a:endParaRPr>
          </a:p>
        </p:txBody>
      </p:sp>
      <p:sp>
        <p:nvSpPr>
          <p:cNvPr id="547" name="Google Shape;547;p54"/>
          <p:cNvSpPr/>
          <p:nvPr/>
        </p:nvSpPr>
        <p:spPr>
          <a:xfrm>
            <a:off x="9680530" y="5903054"/>
            <a:ext cx="45486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Incomplete release of model components</a:t>
            </a:r>
            <a:endParaRPr sz="2900">
              <a:solidFill>
                <a:schemeClr val="lt1"/>
              </a:solidFill>
              <a:latin typeface="Open Sans Medium"/>
              <a:ea typeface="Open Sans Medium"/>
              <a:cs typeface="Open Sans Medium"/>
              <a:sym typeface="Open Sans Medium"/>
            </a:endParaRPr>
          </a:p>
        </p:txBody>
      </p:sp>
      <p:sp>
        <p:nvSpPr>
          <p:cNvPr id="548" name="Google Shape;548;p54"/>
          <p:cNvSpPr/>
          <p:nvPr/>
        </p:nvSpPr>
        <p:spPr>
          <a:xfrm>
            <a:off x="12443600" y="2665527"/>
            <a:ext cx="44532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Diverse restrictions including the use of Acceptable Use Policies</a:t>
            </a:r>
            <a:endParaRPr sz="2900">
              <a:solidFill>
                <a:schemeClr val="lt1"/>
              </a:solidFill>
              <a:latin typeface="Open Sans Medium"/>
              <a:ea typeface="Open Sans Medium"/>
              <a:cs typeface="Open Sans Medium"/>
              <a:sym typeface="Open Sans Medium"/>
            </a:endParaRPr>
          </a:p>
        </p:txBody>
      </p:sp>
      <p:sp>
        <p:nvSpPr>
          <p:cNvPr id="549" name="Google Shape;549;p54"/>
          <p:cNvSpPr/>
          <p:nvPr/>
        </p:nvSpPr>
        <p:spPr>
          <a:xfrm>
            <a:off x="6965303" y="2665525"/>
            <a:ext cx="4453200" cy="2785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Open source software</a:t>
            </a:r>
            <a:r>
              <a:rPr lang="en" sz="2900">
                <a:solidFill>
                  <a:schemeClr val="lt1"/>
                </a:solidFill>
                <a:latin typeface="Open Sans Medium"/>
                <a:ea typeface="Open Sans Medium"/>
                <a:cs typeface="Open Sans Medium"/>
                <a:sym typeface="Open Sans Medium"/>
              </a:rPr>
              <a:t> licenses used on non-software assets</a:t>
            </a:r>
            <a:endParaRPr sz="2900">
              <a:solidFill>
                <a:schemeClr val="lt1"/>
              </a:solidFill>
              <a:latin typeface="Open Sans Medium"/>
              <a:ea typeface="Open Sans Medium"/>
              <a:cs typeface="Open Sans Medium"/>
              <a:sym typeface="Open Sans Medium"/>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3" name="Shape 553"/>
        <p:cNvGrpSpPr/>
        <p:nvPr/>
      </p:nvGrpSpPr>
      <p:grpSpPr>
        <a:xfrm>
          <a:off x="0" y="0"/>
          <a:ext cx="0" cy="0"/>
          <a:chOff x="0" y="0"/>
          <a:chExt cx="0" cy="0"/>
        </a:xfrm>
      </p:grpSpPr>
      <p:sp>
        <p:nvSpPr>
          <p:cNvPr id="554" name="Google Shape;554;p5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555" name="Google Shape;555;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56" name="Google Shape;556;p55"/>
          <p:cNvSpPr/>
          <p:nvPr/>
        </p:nvSpPr>
        <p:spPr>
          <a:xfrm>
            <a:off x="2442450" y="7794200"/>
            <a:ext cx="13985400" cy="787200"/>
          </a:xfrm>
          <a:prstGeom prst="rect">
            <a:avLst/>
          </a:prstGeom>
          <a:solidFill>
            <a:srgbClr val="19006D"/>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557" name="Google Shape;557;p55"/>
          <p:cNvSpPr/>
          <p:nvPr/>
        </p:nvSpPr>
        <p:spPr>
          <a:xfrm>
            <a:off x="12411126" y="5180175"/>
            <a:ext cx="40164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Open-washing</a:t>
            </a:r>
            <a:endParaRPr b="1" sz="2800">
              <a:solidFill>
                <a:schemeClr val="lt1"/>
              </a:solidFill>
            </a:endParaRPr>
          </a:p>
        </p:txBody>
      </p:sp>
      <p:sp>
        <p:nvSpPr>
          <p:cNvPr id="558" name="Google Shape;558;p55"/>
          <p:cNvSpPr/>
          <p:nvPr/>
        </p:nvSpPr>
        <p:spPr>
          <a:xfrm>
            <a:off x="2442475" y="2566150"/>
            <a:ext cx="41028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No consistent definition of “open” in AI </a:t>
            </a:r>
            <a:endParaRPr b="1" sz="2800">
              <a:solidFill>
                <a:schemeClr val="lt1"/>
              </a:solidFill>
            </a:endParaRPr>
          </a:p>
        </p:txBody>
      </p:sp>
      <p:sp>
        <p:nvSpPr>
          <p:cNvPr id="559" name="Google Shape;559;p55"/>
          <p:cNvSpPr/>
          <p:nvPr/>
        </p:nvSpPr>
        <p:spPr>
          <a:xfrm>
            <a:off x="2442475" y="5180174"/>
            <a:ext cx="4102800" cy="2278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Lack of understanding of license implications</a:t>
            </a:r>
            <a:endParaRPr b="1" sz="2800">
              <a:solidFill>
                <a:schemeClr val="lt1"/>
              </a:solidFill>
            </a:endParaRPr>
          </a:p>
        </p:txBody>
      </p:sp>
      <p:sp>
        <p:nvSpPr>
          <p:cNvPr id="560" name="Google Shape;560;p55"/>
          <p:cNvSpPr/>
          <p:nvPr/>
        </p:nvSpPr>
        <p:spPr>
          <a:xfrm>
            <a:off x="7426800" y="5180175"/>
            <a:ext cx="41028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Many model components are not released </a:t>
            </a:r>
            <a:endParaRPr b="1" sz="2800">
              <a:solidFill>
                <a:schemeClr val="lt1"/>
              </a:solidFill>
            </a:endParaRPr>
          </a:p>
        </p:txBody>
      </p:sp>
      <p:sp>
        <p:nvSpPr>
          <p:cNvPr id="561" name="Google Shape;561;p55"/>
          <p:cNvSpPr/>
          <p:nvPr/>
        </p:nvSpPr>
        <p:spPr>
          <a:xfrm>
            <a:off x="12411113" y="2566150"/>
            <a:ext cx="40164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Modified licenses, inclusion of AUPs (Acceptable Use Policies)</a:t>
            </a:r>
            <a:endParaRPr b="1" sz="2800">
              <a:solidFill>
                <a:schemeClr val="lt1"/>
              </a:solidFill>
            </a:endParaRPr>
          </a:p>
        </p:txBody>
      </p:sp>
      <p:sp>
        <p:nvSpPr>
          <p:cNvPr id="562" name="Google Shape;562;p55"/>
          <p:cNvSpPr/>
          <p:nvPr/>
        </p:nvSpPr>
        <p:spPr>
          <a:xfrm>
            <a:off x="7469988" y="2566149"/>
            <a:ext cx="4016400" cy="2278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OSS licenses used on non-software assets</a:t>
            </a:r>
            <a:endParaRPr b="1" sz="2800">
              <a:solidFill>
                <a:schemeClr val="lt1"/>
              </a:solidFill>
            </a:endParaRPr>
          </a:p>
        </p:txBody>
      </p:sp>
      <p:sp>
        <p:nvSpPr>
          <p:cNvPr id="563" name="Google Shape;563;p55"/>
          <p:cNvSpPr/>
          <p:nvPr/>
        </p:nvSpPr>
        <p:spPr>
          <a:xfrm rot="-5400000">
            <a:off x="3511907" y="1791850"/>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64" name="Google Shape;564;p55"/>
          <p:cNvSpPr/>
          <p:nvPr/>
        </p:nvSpPr>
        <p:spPr>
          <a:xfrm rot="-5400000">
            <a:off x="3547850" y="4450957"/>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65" name="Google Shape;565;p55"/>
          <p:cNvSpPr/>
          <p:nvPr/>
        </p:nvSpPr>
        <p:spPr>
          <a:xfrm rot="-5400000">
            <a:off x="8527698" y="443298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66" name="Google Shape;566;p55"/>
          <p:cNvSpPr/>
          <p:nvPr/>
        </p:nvSpPr>
        <p:spPr>
          <a:xfrm rot="-5400000">
            <a:off x="13483150" y="440587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56"/>
          <p:cNvPicPr preferRelativeResize="0"/>
          <p:nvPr/>
        </p:nvPicPr>
        <p:blipFill>
          <a:blip r:embed="rId3">
            <a:alphaModFix/>
          </a:blip>
          <a:stretch>
            <a:fillRect/>
          </a:stretch>
        </p:blipFill>
        <p:spPr>
          <a:xfrm>
            <a:off x="623400" y="1939157"/>
            <a:ext cx="4845344" cy="1356701"/>
          </a:xfrm>
          <a:prstGeom prst="rect">
            <a:avLst/>
          </a:prstGeom>
          <a:noFill/>
          <a:ln>
            <a:noFill/>
          </a:ln>
        </p:spPr>
      </p:pic>
      <p:sp>
        <p:nvSpPr>
          <p:cNvPr id="572" name="Google Shape;572;p56"/>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The Model Openness Framework (MOF) offers guidance to researchers and developers seeking to enhance model transparency and reproducibility while allowing permissive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MOF removes ambiguity and provides transparency and clarity surrounding availability of components, licensing, and suitability for commercial use without restrictions.</a:t>
            </a:r>
            <a:endParaRPr/>
          </a:p>
        </p:txBody>
      </p:sp>
      <p:sp>
        <p:nvSpPr>
          <p:cNvPr id="573" name="Google Shape;573;p56"/>
          <p:cNvSpPr txBox="1"/>
          <p:nvPr>
            <p:ph type="title"/>
          </p:nvPr>
        </p:nvSpPr>
        <p:spPr>
          <a:xfrm>
            <a:off x="5886225" y="2044800"/>
            <a:ext cx="11976900" cy="11454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000"/>
              <a:t>Evaluating Models based on their completeness and openness following open science principles</a:t>
            </a:r>
            <a:endParaRPr sz="4000"/>
          </a:p>
        </p:txBody>
      </p:sp>
      <p:pic>
        <p:nvPicPr>
          <p:cNvPr id="574" name="Google Shape;574;p56"/>
          <p:cNvPicPr preferRelativeResize="0"/>
          <p:nvPr/>
        </p:nvPicPr>
        <p:blipFill>
          <a:blip r:embed="rId4">
            <a:alphaModFix/>
          </a:blip>
          <a:stretch>
            <a:fillRect/>
          </a:stretch>
        </p:blipFill>
        <p:spPr>
          <a:xfrm>
            <a:off x="623400" y="297400"/>
            <a:ext cx="4845351" cy="904664"/>
          </a:xfrm>
          <a:prstGeom prst="rect">
            <a:avLst/>
          </a:prstGeom>
          <a:noFill/>
          <a:ln>
            <a:noFill/>
          </a:ln>
        </p:spPr>
      </p:pic>
      <p:sp>
        <p:nvSpPr>
          <p:cNvPr id="575" name="Google Shape;575;p56"/>
          <p:cNvSpPr txBox="1"/>
          <p:nvPr/>
        </p:nvSpPr>
        <p:spPr>
          <a:xfrm>
            <a:off x="11338800" y="349525"/>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https://genaicommons.org/</a:t>
            </a:r>
            <a:endParaRPr sz="2400">
              <a:latin typeface="Source Sans Pro"/>
              <a:ea typeface="Source Sans Pro"/>
              <a:cs typeface="Source Sans Pro"/>
              <a:sym typeface="Source Sans Pro"/>
            </a:endParaRPr>
          </a:p>
        </p:txBody>
      </p:sp>
      <p:sp>
        <p:nvSpPr>
          <p:cNvPr id="576" name="Google Shape;576;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sp>
        <p:nvSpPr>
          <p:cNvPr id="106" name="Google Shape;106;p21"/>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107" name="Google Shape;107;p21"/>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108" name="Google Shape;108;p21"/>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57"/>
          <p:cNvSpPr txBox="1"/>
          <p:nvPr>
            <p:ph type="title"/>
          </p:nvPr>
        </p:nvSpPr>
        <p:spPr>
          <a:xfrm>
            <a:off x="914400" y="890050"/>
            <a:ext cx="17041200" cy="1145400"/>
          </a:xfrm>
          <a:prstGeom prst="rect">
            <a:avLst/>
          </a:prstGeom>
          <a:noFill/>
          <a:ln>
            <a:noFill/>
          </a:ln>
        </p:spPr>
        <p:txBody>
          <a:bodyPr anchorCtr="0" anchor="t" bIns="182850" lIns="182850" spcFirstLastPara="1" rIns="182850" wrap="square" tIns="182850">
            <a:normAutofit fontScale="90000"/>
          </a:bodyPr>
          <a:lstStyle/>
          <a:p>
            <a:pPr indent="0" lvl="0" marL="0" rtl="0" algn="l">
              <a:lnSpc>
                <a:spcPct val="100000"/>
              </a:lnSpc>
              <a:spcBef>
                <a:spcPts val="0"/>
              </a:spcBef>
              <a:spcAft>
                <a:spcPts val="0"/>
              </a:spcAft>
              <a:buSzPct val="110714"/>
              <a:buNone/>
            </a:pPr>
            <a:r>
              <a:rPr lang="en">
                <a:solidFill>
                  <a:schemeClr val="dk2"/>
                </a:solidFill>
              </a:rPr>
              <a:t>MOF Components</a:t>
            </a:r>
            <a:endParaRPr>
              <a:solidFill>
                <a:schemeClr val="dk2"/>
              </a:solidFill>
            </a:endParaRPr>
          </a:p>
        </p:txBody>
      </p:sp>
      <p:sp>
        <p:nvSpPr>
          <p:cNvPr id="582" name="Google Shape;582;p57"/>
          <p:cNvSpPr txBox="1"/>
          <p:nvPr/>
        </p:nvSpPr>
        <p:spPr>
          <a:xfrm>
            <a:off x="22593221" y="12597373"/>
            <a:ext cx="1463400" cy="1049400"/>
          </a:xfrm>
          <a:prstGeom prst="rect">
            <a:avLst/>
          </a:prstGeom>
          <a:noFill/>
          <a:ln>
            <a:noFill/>
          </a:ln>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b="1" lang="en" sz="2200">
                <a:solidFill>
                  <a:srgbClr val="0088FF"/>
                </a:solidFill>
                <a:latin typeface="Bitter"/>
                <a:ea typeface="Bitter"/>
                <a:cs typeface="Bitter"/>
                <a:sym typeface="Bitter"/>
              </a:rPr>
              <a:t>‹#›</a:t>
            </a:fld>
            <a:endParaRPr b="1" sz="2200">
              <a:solidFill>
                <a:srgbClr val="0088FF"/>
              </a:solidFill>
              <a:latin typeface="Bitter"/>
              <a:ea typeface="Bitter"/>
              <a:cs typeface="Bitter"/>
              <a:sym typeface="Bitter"/>
            </a:endParaRPr>
          </a:p>
        </p:txBody>
      </p:sp>
      <p:sp>
        <p:nvSpPr>
          <p:cNvPr id="583" name="Google Shape;583;p57"/>
          <p:cNvSpPr txBox="1"/>
          <p:nvPr/>
        </p:nvSpPr>
        <p:spPr>
          <a:xfrm>
            <a:off x="4731117" y="59770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Data</a:t>
            </a:r>
            <a:endParaRPr b="0" i="0" sz="2400" u="none" cap="none" strike="noStrike">
              <a:solidFill>
                <a:srgbClr val="000000"/>
              </a:solidFill>
              <a:latin typeface="Open Sans Light"/>
              <a:ea typeface="Open Sans Light"/>
              <a:cs typeface="Open Sans Light"/>
              <a:sym typeface="Open Sans Light"/>
            </a:endParaRPr>
          </a:p>
        </p:txBody>
      </p:sp>
      <p:sp>
        <p:nvSpPr>
          <p:cNvPr id="584" name="Google Shape;584;p57"/>
          <p:cNvSpPr txBox="1"/>
          <p:nvPr/>
        </p:nvSpPr>
        <p:spPr>
          <a:xfrm>
            <a:off x="8717843" y="8282712"/>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Results</a:t>
            </a:r>
            <a:endParaRPr b="0" i="0" sz="2400" u="none" cap="none" strike="noStrike">
              <a:solidFill>
                <a:srgbClr val="000000"/>
              </a:solidFill>
              <a:latin typeface="Open Sans Light"/>
              <a:ea typeface="Open Sans Light"/>
              <a:cs typeface="Open Sans Light"/>
              <a:sym typeface="Open Sans Light"/>
            </a:endParaRPr>
          </a:p>
        </p:txBody>
      </p:sp>
      <p:sp>
        <p:nvSpPr>
          <p:cNvPr id="585" name="Google Shape;585;p57"/>
          <p:cNvSpPr txBox="1"/>
          <p:nvPr/>
        </p:nvSpPr>
        <p:spPr>
          <a:xfrm>
            <a:off x="11234926" y="8280047"/>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Model Card</a:t>
            </a:r>
            <a:endParaRPr b="0" i="0" sz="2400" u="none" cap="none" strike="noStrike">
              <a:solidFill>
                <a:srgbClr val="000000"/>
              </a:solidFill>
              <a:latin typeface="Open Sans Light"/>
              <a:ea typeface="Open Sans Light"/>
              <a:cs typeface="Open Sans Light"/>
              <a:sym typeface="Open Sans Light"/>
            </a:endParaRPr>
          </a:p>
        </p:txBody>
      </p:sp>
      <p:sp>
        <p:nvSpPr>
          <p:cNvPr id="586" name="Google Shape;586;p57"/>
          <p:cNvSpPr txBox="1"/>
          <p:nvPr/>
        </p:nvSpPr>
        <p:spPr>
          <a:xfrm>
            <a:off x="3541260" y="83466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Data Card</a:t>
            </a:r>
            <a:endParaRPr b="0" i="0" sz="2400" u="none" cap="none" strike="noStrike">
              <a:solidFill>
                <a:srgbClr val="000000"/>
              </a:solidFill>
              <a:latin typeface="Open Sans Light"/>
              <a:ea typeface="Open Sans Light"/>
              <a:cs typeface="Open Sans Light"/>
              <a:sym typeface="Open Sans Light"/>
            </a:endParaRPr>
          </a:p>
        </p:txBody>
      </p:sp>
      <p:grpSp>
        <p:nvGrpSpPr>
          <p:cNvPr id="587" name="Google Shape;587;p57"/>
          <p:cNvGrpSpPr/>
          <p:nvPr/>
        </p:nvGrpSpPr>
        <p:grpSpPr>
          <a:xfrm>
            <a:off x="2233812" y="4625356"/>
            <a:ext cx="2388600" cy="1880682"/>
            <a:chOff x="725056" y="2312678"/>
            <a:chExt cx="1194300" cy="940341"/>
          </a:xfrm>
        </p:grpSpPr>
        <p:sp>
          <p:nvSpPr>
            <p:cNvPr id="588" name="Google Shape;588;p57"/>
            <p:cNvSpPr txBox="1"/>
            <p:nvPr/>
          </p:nvSpPr>
          <p:spPr>
            <a:xfrm>
              <a:off x="725056" y="2945219"/>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Datasets</a:t>
              </a:r>
              <a:endParaRPr sz="2400">
                <a:latin typeface="Open Sans Light"/>
                <a:ea typeface="Open Sans Light"/>
                <a:cs typeface="Open Sans Light"/>
                <a:sym typeface="Open Sans Light"/>
              </a:endParaRPr>
            </a:p>
          </p:txBody>
        </p:sp>
        <p:sp>
          <p:nvSpPr>
            <p:cNvPr id="589" name="Google Shape;589;p57"/>
            <p:cNvSpPr/>
            <p:nvPr/>
          </p:nvSpPr>
          <p:spPr>
            <a:xfrm>
              <a:off x="977263" y="231267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590" name="Google Shape;590;p57"/>
            <p:cNvPicPr preferRelativeResize="0"/>
            <p:nvPr/>
          </p:nvPicPr>
          <p:blipFill>
            <a:blip r:embed="rId3">
              <a:alphaModFix/>
            </a:blip>
            <a:stretch>
              <a:fillRect/>
            </a:stretch>
          </p:blipFill>
          <p:spPr>
            <a:xfrm>
              <a:off x="1110378" y="2432993"/>
              <a:ext cx="395849" cy="375126"/>
            </a:xfrm>
            <a:prstGeom prst="rect">
              <a:avLst/>
            </a:prstGeom>
            <a:noFill/>
            <a:ln>
              <a:noFill/>
            </a:ln>
          </p:spPr>
        </p:pic>
      </p:grpSp>
      <p:grpSp>
        <p:nvGrpSpPr>
          <p:cNvPr id="591" name="Google Shape;591;p57"/>
          <p:cNvGrpSpPr/>
          <p:nvPr/>
        </p:nvGrpSpPr>
        <p:grpSpPr>
          <a:xfrm>
            <a:off x="4485519" y="2204814"/>
            <a:ext cx="2766600" cy="2251370"/>
            <a:chOff x="1850909" y="1102407"/>
            <a:chExt cx="1383300" cy="1125685"/>
          </a:xfrm>
        </p:grpSpPr>
        <p:sp>
          <p:nvSpPr>
            <p:cNvPr id="592" name="Google Shape;592;p57"/>
            <p:cNvSpPr txBox="1"/>
            <p:nvPr/>
          </p:nvSpPr>
          <p:spPr>
            <a:xfrm>
              <a:off x="1850909" y="1735492"/>
              <a:ext cx="13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Preprocessing Code</a:t>
              </a:r>
              <a:endParaRPr sz="2400">
                <a:latin typeface="Open Sans Light"/>
                <a:ea typeface="Open Sans Light"/>
                <a:cs typeface="Open Sans Light"/>
                <a:sym typeface="Open Sans Light"/>
              </a:endParaRPr>
            </a:p>
          </p:txBody>
        </p:sp>
        <p:sp>
          <p:nvSpPr>
            <p:cNvPr id="593" name="Google Shape;593;p57"/>
            <p:cNvSpPr/>
            <p:nvPr/>
          </p:nvSpPr>
          <p:spPr>
            <a:xfrm>
              <a:off x="2237191" y="110240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594" name="Google Shape;594;p57"/>
            <p:cNvPicPr preferRelativeResize="0"/>
            <p:nvPr/>
          </p:nvPicPr>
          <p:blipFill>
            <a:blip r:embed="rId4">
              <a:alphaModFix/>
            </a:blip>
            <a:stretch>
              <a:fillRect/>
            </a:stretch>
          </p:blipFill>
          <p:spPr>
            <a:xfrm>
              <a:off x="2372427" y="1231739"/>
              <a:ext cx="395849" cy="375126"/>
            </a:xfrm>
            <a:prstGeom prst="rect">
              <a:avLst/>
            </a:prstGeom>
            <a:noFill/>
            <a:ln>
              <a:noFill/>
            </a:ln>
          </p:spPr>
        </p:pic>
      </p:grpSp>
      <p:grpSp>
        <p:nvGrpSpPr>
          <p:cNvPr id="595" name="Google Shape;595;p57"/>
          <p:cNvGrpSpPr/>
          <p:nvPr/>
        </p:nvGrpSpPr>
        <p:grpSpPr>
          <a:xfrm>
            <a:off x="7258434" y="2230098"/>
            <a:ext cx="2388600" cy="2249052"/>
            <a:chOff x="3237367" y="1115049"/>
            <a:chExt cx="1194300" cy="1124526"/>
          </a:xfrm>
        </p:grpSpPr>
        <p:sp>
          <p:nvSpPr>
            <p:cNvPr id="596" name="Google Shape;596;p57"/>
            <p:cNvSpPr txBox="1"/>
            <p:nvPr/>
          </p:nvSpPr>
          <p:spPr>
            <a:xfrm>
              <a:off x="3237367" y="1746975"/>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Architecture</a:t>
              </a:r>
              <a:endParaRPr sz="2400">
                <a:latin typeface="Open Sans Light"/>
                <a:ea typeface="Open Sans Light"/>
                <a:cs typeface="Open Sans Light"/>
                <a:sym typeface="Open Sans Light"/>
              </a:endParaRPr>
            </a:p>
          </p:txBody>
        </p:sp>
        <p:sp>
          <p:nvSpPr>
            <p:cNvPr id="597" name="Google Shape;597;p57"/>
            <p:cNvSpPr/>
            <p:nvPr/>
          </p:nvSpPr>
          <p:spPr>
            <a:xfrm>
              <a:off x="3501457" y="1115049"/>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598" name="Google Shape;598;p57"/>
            <p:cNvPicPr preferRelativeResize="0"/>
            <p:nvPr/>
          </p:nvPicPr>
          <p:blipFill>
            <a:blip r:embed="rId5">
              <a:alphaModFix/>
            </a:blip>
            <a:stretch>
              <a:fillRect/>
            </a:stretch>
          </p:blipFill>
          <p:spPr>
            <a:xfrm>
              <a:off x="3660375" y="1264488"/>
              <a:ext cx="348485" cy="330241"/>
            </a:xfrm>
            <a:prstGeom prst="rect">
              <a:avLst/>
            </a:prstGeom>
            <a:noFill/>
            <a:ln>
              <a:noFill/>
            </a:ln>
          </p:spPr>
        </p:pic>
      </p:grpSp>
      <p:sp>
        <p:nvSpPr>
          <p:cNvPr id="599" name="Google Shape;599;p57"/>
          <p:cNvSpPr txBox="1"/>
          <p:nvPr/>
        </p:nvSpPr>
        <p:spPr>
          <a:xfrm>
            <a:off x="9817384" y="5892552"/>
            <a:ext cx="2573400" cy="985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Weights &amp; Parameters</a:t>
            </a:r>
            <a:endParaRPr sz="2400">
              <a:latin typeface="Open Sans Light"/>
              <a:ea typeface="Open Sans Light"/>
              <a:cs typeface="Open Sans Light"/>
              <a:sym typeface="Open Sans Light"/>
            </a:endParaRPr>
          </a:p>
        </p:txBody>
      </p:sp>
      <p:sp>
        <p:nvSpPr>
          <p:cNvPr id="600" name="Google Shape;600;p57"/>
          <p:cNvSpPr/>
          <p:nvPr/>
        </p:nvSpPr>
        <p:spPr>
          <a:xfrm>
            <a:off x="10345479" y="4547429"/>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1" name="Google Shape;601;p57"/>
          <p:cNvPicPr preferRelativeResize="0"/>
          <p:nvPr/>
        </p:nvPicPr>
        <p:blipFill>
          <a:blip r:embed="rId6">
            <a:alphaModFix/>
          </a:blip>
          <a:stretch>
            <a:fillRect/>
          </a:stretch>
        </p:blipFill>
        <p:spPr>
          <a:xfrm>
            <a:off x="10615958" y="4806384"/>
            <a:ext cx="791720" cy="750260"/>
          </a:xfrm>
          <a:prstGeom prst="rect">
            <a:avLst/>
          </a:prstGeom>
          <a:noFill/>
          <a:ln>
            <a:noFill/>
          </a:ln>
        </p:spPr>
      </p:pic>
      <p:grpSp>
        <p:nvGrpSpPr>
          <p:cNvPr id="602" name="Google Shape;602;p57"/>
          <p:cNvGrpSpPr/>
          <p:nvPr/>
        </p:nvGrpSpPr>
        <p:grpSpPr>
          <a:xfrm>
            <a:off x="14967118" y="2230031"/>
            <a:ext cx="2388600" cy="2022789"/>
            <a:chOff x="7091709" y="1115016"/>
            <a:chExt cx="1194300" cy="1011395"/>
          </a:xfrm>
        </p:grpSpPr>
        <p:sp>
          <p:nvSpPr>
            <p:cNvPr id="603" name="Google Shape;603;p57"/>
            <p:cNvSpPr txBox="1"/>
            <p:nvPr/>
          </p:nvSpPr>
          <p:spPr>
            <a:xfrm>
              <a:off x="7091709" y="1801210"/>
              <a:ext cx="1194300" cy="32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00">
                <a:latin typeface="Open Sans Light"/>
                <a:ea typeface="Open Sans Light"/>
                <a:cs typeface="Open Sans Light"/>
                <a:sym typeface="Open Sans Light"/>
              </a:endParaRPr>
            </a:p>
            <a:p>
              <a:pPr indent="0" lvl="0" marL="0" rtl="0" algn="ctr">
                <a:spcBef>
                  <a:spcPts val="0"/>
                </a:spcBef>
                <a:spcAft>
                  <a:spcPts val="0"/>
                </a:spcAft>
                <a:buNone/>
              </a:pPr>
              <a:r>
                <a:rPr lang="en" sz="2400">
                  <a:latin typeface="Open Sans Light"/>
                  <a:ea typeface="Open Sans Light"/>
                  <a:cs typeface="Open Sans Light"/>
                  <a:sym typeface="Open Sans Light"/>
                </a:rPr>
                <a:t>Inference Code</a:t>
              </a:r>
              <a:endParaRPr sz="2400">
                <a:latin typeface="Open Sans Light"/>
                <a:ea typeface="Open Sans Light"/>
                <a:cs typeface="Open Sans Light"/>
                <a:sym typeface="Open Sans Light"/>
              </a:endParaRPr>
            </a:p>
          </p:txBody>
        </p:sp>
        <p:sp>
          <p:nvSpPr>
            <p:cNvPr id="604" name="Google Shape;604;p57"/>
            <p:cNvSpPr/>
            <p:nvPr/>
          </p:nvSpPr>
          <p:spPr>
            <a:xfrm>
              <a:off x="7355761" y="111501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5" name="Google Shape;605;p57"/>
            <p:cNvPicPr preferRelativeResize="0"/>
            <p:nvPr/>
          </p:nvPicPr>
          <p:blipFill>
            <a:blip r:embed="rId7">
              <a:alphaModFix/>
            </a:blip>
            <a:stretch>
              <a:fillRect/>
            </a:stretch>
          </p:blipFill>
          <p:spPr>
            <a:xfrm>
              <a:off x="7514679" y="1265614"/>
              <a:ext cx="348485" cy="330241"/>
            </a:xfrm>
            <a:prstGeom prst="rect">
              <a:avLst/>
            </a:prstGeom>
            <a:noFill/>
            <a:ln>
              <a:noFill/>
            </a:ln>
          </p:spPr>
        </p:pic>
      </p:grpSp>
      <p:grpSp>
        <p:nvGrpSpPr>
          <p:cNvPr id="606" name="Google Shape;606;p57"/>
          <p:cNvGrpSpPr/>
          <p:nvPr/>
        </p:nvGrpSpPr>
        <p:grpSpPr>
          <a:xfrm>
            <a:off x="2233802" y="2193395"/>
            <a:ext cx="2388600" cy="2322450"/>
            <a:chOff x="725051" y="1096697"/>
            <a:chExt cx="1194300" cy="1161225"/>
          </a:xfrm>
        </p:grpSpPr>
        <p:sp>
          <p:nvSpPr>
            <p:cNvPr id="607" name="Google Shape;607;p57"/>
            <p:cNvSpPr txBox="1"/>
            <p:nvPr/>
          </p:nvSpPr>
          <p:spPr>
            <a:xfrm>
              <a:off x="725051" y="1765322"/>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Evaluation Code</a:t>
              </a:r>
              <a:endParaRPr sz="2400">
                <a:latin typeface="Open Sans Light"/>
                <a:ea typeface="Open Sans Light"/>
                <a:cs typeface="Open Sans Light"/>
                <a:sym typeface="Open Sans Light"/>
              </a:endParaRPr>
            </a:p>
          </p:txBody>
        </p:sp>
        <p:sp>
          <p:nvSpPr>
            <p:cNvPr id="608" name="Google Shape;608;p57"/>
            <p:cNvSpPr/>
            <p:nvPr/>
          </p:nvSpPr>
          <p:spPr>
            <a:xfrm>
              <a:off x="989090" y="109669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9" name="Google Shape;609;p57"/>
            <p:cNvPicPr preferRelativeResize="0"/>
            <p:nvPr/>
          </p:nvPicPr>
          <p:blipFill>
            <a:blip r:embed="rId7">
              <a:alphaModFix/>
            </a:blip>
            <a:stretch>
              <a:fillRect/>
            </a:stretch>
          </p:blipFill>
          <p:spPr>
            <a:xfrm>
              <a:off x="1148007" y="1250871"/>
              <a:ext cx="348484" cy="330241"/>
            </a:xfrm>
            <a:prstGeom prst="rect">
              <a:avLst/>
            </a:prstGeom>
            <a:noFill/>
            <a:ln>
              <a:noFill/>
            </a:ln>
          </p:spPr>
        </p:pic>
      </p:grpSp>
      <p:grpSp>
        <p:nvGrpSpPr>
          <p:cNvPr id="610" name="Google Shape;610;p57"/>
          <p:cNvGrpSpPr/>
          <p:nvPr/>
        </p:nvGrpSpPr>
        <p:grpSpPr>
          <a:xfrm>
            <a:off x="6014014" y="6973890"/>
            <a:ext cx="2664000" cy="2040688"/>
            <a:chOff x="2615157" y="3486945"/>
            <a:chExt cx="1332000" cy="1020344"/>
          </a:xfrm>
        </p:grpSpPr>
        <p:sp>
          <p:nvSpPr>
            <p:cNvPr id="611" name="Google Shape;611;p57"/>
            <p:cNvSpPr txBox="1"/>
            <p:nvPr/>
          </p:nvSpPr>
          <p:spPr>
            <a:xfrm>
              <a:off x="2615157" y="4168589"/>
              <a:ext cx="1332000" cy="338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Research</a:t>
              </a:r>
              <a:r>
                <a:rPr lang="en" sz="2800">
                  <a:latin typeface="Open Sans Light"/>
                  <a:ea typeface="Open Sans Light"/>
                  <a:cs typeface="Open Sans Light"/>
                  <a:sym typeface="Open Sans Light"/>
                </a:rPr>
                <a:t> Paper</a:t>
              </a:r>
              <a:endParaRPr sz="2800">
                <a:latin typeface="Open Sans Light"/>
                <a:ea typeface="Open Sans Light"/>
                <a:cs typeface="Open Sans Light"/>
                <a:sym typeface="Open Sans Light"/>
              </a:endParaRPr>
            </a:p>
          </p:txBody>
        </p:sp>
        <p:sp>
          <p:nvSpPr>
            <p:cNvPr id="612" name="Google Shape;612;p57"/>
            <p:cNvSpPr/>
            <p:nvPr/>
          </p:nvSpPr>
          <p:spPr>
            <a:xfrm>
              <a:off x="2919347" y="3486945"/>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13" name="Google Shape;613;p57"/>
            <p:cNvPicPr preferRelativeResize="0"/>
            <p:nvPr/>
          </p:nvPicPr>
          <p:blipFill>
            <a:blip r:embed="rId8">
              <a:alphaModFix/>
            </a:blip>
            <a:stretch>
              <a:fillRect/>
            </a:stretch>
          </p:blipFill>
          <p:spPr>
            <a:xfrm>
              <a:off x="3078266" y="3638856"/>
              <a:ext cx="348484" cy="330241"/>
            </a:xfrm>
            <a:prstGeom prst="rect">
              <a:avLst/>
            </a:prstGeom>
            <a:noFill/>
            <a:ln>
              <a:noFill/>
            </a:ln>
          </p:spPr>
        </p:pic>
      </p:grpSp>
      <p:grpSp>
        <p:nvGrpSpPr>
          <p:cNvPr id="614" name="Google Shape;614;p57"/>
          <p:cNvGrpSpPr/>
          <p:nvPr/>
        </p:nvGrpSpPr>
        <p:grpSpPr>
          <a:xfrm>
            <a:off x="12526557" y="2230068"/>
            <a:ext cx="2388600" cy="2076386"/>
            <a:chOff x="5871428" y="1115034"/>
            <a:chExt cx="1194300" cy="1038193"/>
          </a:xfrm>
        </p:grpSpPr>
        <p:sp>
          <p:nvSpPr>
            <p:cNvPr id="615" name="Google Shape;615;p57"/>
            <p:cNvSpPr txBox="1"/>
            <p:nvPr/>
          </p:nvSpPr>
          <p:spPr>
            <a:xfrm>
              <a:off x="5871428" y="1845427"/>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Training Code</a:t>
              </a:r>
              <a:endParaRPr sz="2400">
                <a:latin typeface="Open Sans Light"/>
                <a:ea typeface="Open Sans Light"/>
                <a:cs typeface="Open Sans Light"/>
                <a:sym typeface="Open Sans Light"/>
              </a:endParaRPr>
            </a:p>
          </p:txBody>
        </p:sp>
        <p:sp>
          <p:nvSpPr>
            <p:cNvPr id="616" name="Google Shape;616;p57"/>
            <p:cNvSpPr/>
            <p:nvPr/>
          </p:nvSpPr>
          <p:spPr>
            <a:xfrm>
              <a:off x="6095419" y="1115034"/>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17" name="Google Shape;617;p57"/>
            <p:cNvPicPr preferRelativeResize="0"/>
            <p:nvPr/>
          </p:nvPicPr>
          <p:blipFill>
            <a:blip r:embed="rId9">
              <a:alphaModFix/>
            </a:blip>
            <a:stretch>
              <a:fillRect/>
            </a:stretch>
          </p:blipFill>
          <p:spPr>
            <a:xfrm>
              <a:off x="6230655" y="1243199"/>
              <a:ext cx="395849" cy="375126"/>
            </a:xfrm>
            <a:prstGeom prst="rect">
              <a:avLst/>
            </a:prstGeom>
            <a:noFill/>
            <a:ln>
              <a:noFill/>
            </a:ln>
          </p:spPr>
        </p:pic>
      </p:grpSp>
      <p:grpSp>
        <p:nvGrpSpPr>
          <p:cNvPr id="618" name="Google Shape;618;p57"/>
          <p:cNvGrpSpPr/>
          <p:nvPr/>
        </p:nvGrpSpPr>
        <p:grpSpPr>
          <a:xfrm>
            <a:off x="5259152" y="4625465"/>
            <a:ext cx="1332600" cy="1263000"/>
            <a:chOff x="2237726" y="2312733"/>
            <a:chExt cx="666300" cy="631500"/>
          </a:xfrm>
        </p:grpSpPr>
        <p:sp>
          <p:nvSpPr>
            <p:cNvPr id="619" name="Google Shape;619;p57"/>
            <p:cNvSpPr/>
            <p:nvPr/>
          </p:nvSpPr>
          <p:spPr>
            <a:xfrm>
              <a:off x="2237726" y="2312733"/>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0" name="Google Shape;620;p57"/>
            <p:cNvPicPr preferRelativeResize="0"/>
            <p:nvPr/>
          </p:nvPicPr>
          <p:blipFill>
            <a:blip r:embed="rId10">
              <a:alphaModFix/>
            </a:blip>
            <a:stretch>
              <a:fillRect/>
            </a:stretch>
          </p:blipFill>
          <p:spPr>
            <a:xfrm>
              <a:off x="2333254" y="2413503"/>
              <a:ext cx="453662" cy="429912"/>
            </a:xfrm>
            <a:prstGeom prst="rect">
              <a:avLst/>
            </a:prstGeom>
            <a:noFill/>
            <a:ln>
              <a:noFill/>
            </a:ln>
          </p:spPr>
        </p:pic>
      </p:grpSp>
      <p:sp>
        <p:nvSpPr>
          <p:cNvPr id="621" name="Google Shape;621;p57"/>
          <p:cNvSpPr txBox="1"/>
          <p:nvPr/>
        </p:nvSpPr>
        <p:spPr>
          <a:xfrm>
            <a:off x="13752049" y="8268025"/>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Technical Report</a:t>
            </a:r>
            <a:endParaRPr b="0" i="0" sz="2400" u="none" cap="none" strike="noStrike">
              <a:solidFill>
                <a:srgbClr val="000000"/>
              </a:solidFill>
              <a:latin typeface="Open Sans Light"/>
              <a:ea typeface="Open Sans Light"/>
              <a:cs typeface="Open Sans Light"/>
              <a:sym typeface="Open Sans Light"/>
            </a:endParaRPr>
          </a:p>
        </p:txBody>
      </p:sp>
      <p:grpSp>
        <p:nvGrpSpPr>
          <p:cNvPr id="622" name="Google Shape;622;p57"/>
          <p:cNvGrpSpPr/>
          <p:nvPr/>
        </p:nvGrpSpPr>
        <p:grpSpPr>
          <a:xfrm>
            <a:off x="9245869" y="6959851"/>
            <a:ext cx="1332600" cy="1263000"/>
            <a:chOff x="4231085" y="3479926"/>
            <a:chExt cx="666300" cy="631500"/>
          </a:xfrm>
        </p:grpSpPr>
        <p:sp>
          <p:nvSpPr>
            <p:cNvPr id="623" name="Google Shape;623;p57"/>
            <p:cNvSpPr/>
            <p:nvPr/>
          </p:nvSpPr>
          <p:spPr>
            <a:xfrm>
              <a:off x="4231085" y="347992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4" name="Google Shape;624;p57"/>
            <p:cNvPicPr preferRelativeResize="0"/>
            <p:nvPr/>
          </p:nvPicPr>
          <p:blipFill rotWithShape="1">
            <a:blip r:embed="rId11">
              <a:alphaModFix/>
            </a:blip>
            <a:srcRect b="15124" l="0" r="0" t="0"/>
            <a:stretch/>
          </p:blipFill>
          <p:spPr>
            <a:xfrm>
              <a:off x="4336980" y="3599196"/>
              <a:ext cx="522727" cy="420417"/>
            </a:xfrm>
            <a:prstGeom prst="rect">
              <a:avLst/>
            </a:prstGeom>
            <a:noFill/>
            <a:ln>
              <a:noFill/>
            </a:ln>
          </p:spPr>
        </p:pic>
        <p:pic>
          <p:nvPicPr>
            <p:cNvPr id="625" name="Google Shape;625;p57"/>
            <p:cNvPicPr preferRelativeResize="0"/>
            <p:nvPr/>
          </p:nvPicPr>
          <p:blipFill rotWithShape="1">
            <a:blip r:embed="rId12">
              <a:alphaModFix/>
            </a:blip>
            <a:srcRect b="16611" l="0" r="0" t="0"/>
            <a:stretch/>
          </p:blipFill>
          <p:spPr>
            <a:xfrm>
              <a:off x="4320227" y="3589432"/>
              <a:ext cx="421906" cy="333403"/>
            </a:xfrm>
            <a:prstGeom prst="rect">
              <a:avLst/>
            </a:prstGeom>
            <a:noFill/>
            <a:ln>
              <a:noFill/>
            </a:ln>
          </p:spPr>
        </p:pic>
      </p:grpSp>
      <p:sp>
        <p:nvSpPr>
          <p:cNvPr id="626" name="Google Shape;626;p57"/>
          <p:cNvSpPr/>
          <p:nvPr/>
        </p:nvSpPr>
        <p:spPr>
          <a:xfrm>
            <a:off x="4069229" y="7025923"/>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7" name="Google Shape;627;p57"/>
          <p:cNvPicPr preferRelativeResize="0"/>
          <p:nvPr/>
        </p:nvPicPr>
        <p:blipFill rotWithShape="1">
          <a:blip r:embed="rId13">
            <a:alphaModFix/>
          </a:blip>
          <a:srcRect b="13584" l="0" r="0" t="0"/>
          <a:stretch/>
        </p:blipFill>
        <p:spPr>
          <a:xfrm>
            <a:off x="4257818" y="7279936"/>
            <a:ext cx="955507" cy="782449"/>
          </a:xfrm>
          <a:prstGeom prst="rect">
            <a:avLst/>
          </a:prstGeom>
          <a:noFill/>
          <a:ln>
            <a:noFill/>
          </a:ln>
        </p:spPr>
      </p:pic>
      <p:grpSp>
        <p:nvGrpSpPr>
          <p:cNvPr id="628" name="Google Shape;628;p57"/>
          <p:cNvGrpSpPr/>
          <p:nvPr/>
        </p:nvGrpSpPr>
        <p:grpSpPr>
          <a:xfrm>
            <a:off x="7228195" y="4595915"/>
            <a:ext cx="2573400" cy="2261259"/>
            <a:chOff x="3222247" y="2297958"/>
            <a:chExt cx="1286700" cy="1130630"/>
          </a:xfrm>
        </p:grpSpPr>
        <p:sp>
          <p:nvSpPr>
            <p:cNvPr id="629" name="Google Shape;629;p57"/>
            <p:cNvSpPr/>
            <p:nvPr/>
          </p:nvSpPr>
          <p:spPr>
            <a:xfrm>
              <a:off x="3512968" y="229795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30" name="Google Shape;630;p57"/>
            <p:cNvSpPr txBox="1"/>
            <p:nvPr/>
          </p:nvSpPr>
          <p:spPr>
            <a:xfrm>
              <a:off x="3222247" y="2935987"/>
              <a:ext cx="12867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Sample Model Outputs</a:t>
              </a:r>
              <a:endParaRPr b="0" i="0" sz="2400" u="none" cap="none" strike="noStrike">
                <a:solidFill>
                  <a:srgbClr val="FF0000"/>
                </a:solidFill>
                <a:latin typeface="Open Sans Light"/>
                <a:ea typeface="Open Sans Light"/>
                <a:cs typeface="Open Sans Light"/>
                <a:sym typeface="Open Sans Light"/>
              </a:endParaRPr>
            </a:p>
          </p:txBody>
        </p:sp>
        <p:pic>
          <p:nvPicPr>
            <p:cNvPr id="631" name="Google Shape;631;p57"/>
            <p:cNvPicPr preferRelativeResize="0"/>
            <p:nvPr/>
          </p:nvPicPr>
          <p:blipFill rotWithShape="1">
            <a:blip r:embed="rId14">
              <a:alphaModFix/>
            </a:blip>
            <a:srcRect b="12195" l="0" r="0" t="0"/>
            <a:stretch/>
          </p:blipFill>
          <p:spPr>
            <a:xfrm>
              <a:off x="3621557" y="2418480"/>
              <a:ext cx="453661" cy="377492"/>
            </a:xfrm>
            <a:prstGeom prst="rect">
              <a:avLst/>
            </a:prstGeom>
            <a:noFill/>
            <a:ln>
              <a:noFill/>
            </a:ln>
          </p:spPr>
        </p:pic>
      </p:grpSp>
      <p:sp>
        <p:nvSpPr>
          <p:cNvPr id="632" name="Google Shape;632;p57"/>
          <p:cNvSpPr/>
          <p:nvPr/>
        </p:nvSpPr>
        <p:spPr>
          <a:xfrm>
            <a:off x="11762916" y="69598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grpSp>
        <p:nvGrpSpPr>
          <p:cNvPr id="633" name="Google Shape;633;p57"/>
          <p:cNvGrpSpPr/>
          <p:nvPr/>
        </p:nvGrpSpPr>
        <p:grpSpPr>
          <a:xfrm>
            <a:off x="14967107" y="4602512"/>
            <a:ext cx="2388600" cy="2248061"/>
            <a:chOff x="7091704" y="2301256"/>
            <a:chExt cx="1194300" cy="1124030"/>
          </a:xfrm>
        </p:grpSpPr>
        <p:sp>
          <p:nvSpPr>
            <p:cNvPr id="634" name="Google Shape;634;p57"/>
            <p:cNvSpPr txBox="1"/>
            <p:nvPr/>
          </p:nvSpPr>
          <p:spPr>
            <a:xfrm>
              <a:off x="7091704" y="2932686"/>
              <a:ext cx="11943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Configuration </a:t>
              </a:r>
              <a:r>
                <a:rPr lang="en" sz="2400">
                  <a:latin typeface="Open Sans Light"/>
                  <a:ea typeface="Open Sans Light"/>
                  <a:cs typeface="Open Sans Light"/>
                  <a:sym typeface="Open Sans Light"/>
                </a:rPr>
                <a:t>F</a:t>
              </a:r>
              <a:r>
                <a:rPr b="0" i="0" lang="en" sz="2400" u="none" cap="none" strike="noStrike">
                  <a:solidFill>
                    <a:srgbClr val="000000"/>
                  </a:solidFill>
                  <a:latin typeface="Open Sans Light"/>
                  <a:ea typeface="Open Sans Light"/>
                  <a:cs typeface="Open Sans Light"/>
                  <a:sym typeface="Open Sans Light"/>
                </a:rPr>
                <a:t>ile</a:t>
              </a:r>
              <a:endParaRPr b="0" i="0" sz="2400" u="none" cap="none" strike="noStrike">
                <a:solidFill>
                  <a:srgbClr val="000000"/>
                </a:solidFill>
                <a:latin typeface="Open Sans Light"/>
                <a:ea typeface="Open Sans Light"/>
                <a:cs typeface="Open Sans Light"/>
                <a:sym typeface="Open Sans Light"/>
              </a:endParaRPr>
            </a:p>
          </p:txBody>
        </p:sp>
        <p:grpSp>
          <p:nvGrpSpPr>
            <p:cNvPr id="635" name="Google Shape;635;p57"/>
            <p:cNvGrpSpPr/>
            <p:nvPr/>
          </p:nvGrpSpPr>
          <p:grpSpPr>
            <a:xfrm>
              <a:off x="7353250" y="2301256"/>
              <a:ext cx="666321" cy="631438"/>
              <a:chOff x="8095023" y="2810019"/>
              <a:chExt cx="932700" cy="932700"/>
            </a:xfrm>
          </p:grpSpPr>
          <p:sp>
            <p:nvSpPr>
              <p:cNvPr id="636" name="Google Shape;636;p57"/>
              <p:cNvSpPr/>
              <p:nvPr/>
            </p:nvSpPr>
            <p:spPr>
              <a:xfrm>
                <a:off x="8095023" y="2810019"/>
                <a:ext cx="932700" cy="9327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37" name="Google Shape;637;p57"/>
              <p:cNvPicPr preferRelativeResize="0"/>
              <p:nvPr/>
            </p:nvPicPr>
            <p:blipFill rotWithShape="1">
              <a:blip r:embed="rId15">
                <a:alphaModFix/>
              </a:blip>
              <a:srcRect b="13141" l="0" r="0" t="0"/>
              <a:stretch/>
            </p:blipFill>
            <p:spPr>
              <a:xfrm>
                <a:off x="8243875" y="3000615"/>
                <a:ext cx="635000" cy="551541"/>
              </a:xfrm>
              <a:prstGeom prst="rect">
                <a:avLst/>
              </a:prstGeom>
              <a:noFill/>
              <a:ln>
                <a:noFill/>
              </a:ln>
            </p:spPr>
          </p:pic>
        </p:grpSp>
      </p:grpSp>
      <p:pic>
        <p:nvPicPr>
          <p:cNvPr id="638" name="Google Shape;638;p57"/>
          <p:cNvPicPr preferRelativeResize="0"/>
          <p:nvPr/>
        </p:nvPicPr>
        <p:blipFill rotWithShape="1">
          <a:blip r:embed="rId16">
            <a:alphaModFix/>
          </a:blip>
          <a:srcRect b="16029" l="0" r="0" t="0"/>
          <a:stretch/>
        </p:blipFill>
        <p:spPr>
          <a:xfrm>
            <a:off x="11847220" y="7130264"/>
            <a:ext cx="1158916" cy="922187"/>
          </a:xfrm>
          <a:prstGeom prst="rect">
            <a:avLst/>
          </a:prstGeom>
          <a:noFill/>
          <a:ln>
            <a:noFill/>
          </a:ln>
        </p:spPr>
      </p:pic>
      <p:sp>
        <p:nvSpPr>
          <p:cNvPr id="639" name="Google Shape;639;p57"/>
          <p:cNvSpPr/>
          <p:nvPr/>
        </p:nvSpPr>
        <p:spPr>
          <a:xfrm>
            <a:off x="12947735" y="46377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40" name="Google Shape;640;p57"/>
          <p:cNvSpPr txBox="1"/>
          <p:nvPr/>
        </p:nvSpPr>
        <p:spPr>
          <a:xfrm>
            <a:off x="12406920" y="5983527"/>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Model Metadata</a:t>
            </a:r>
            <a:endParaRPr sz="2400">
              <a:latin typeface="Open Sans Light"/>
              <a:ea typeface="Open Sans Light"/>
              <a:cs typeface="Open Sans Light"/>
              <a:sym typeface="Open Sans Light"/>
            </a:endParaRPr>
          </a:p>
        </p:txBody>
      </p:sp>
      <p:pic>
        <p:nvPicPr>
          <p:cNvPr id="641" name="Google Shape;641;p57"/>
          <p:cNvPicPr preferRelativeResize="0"/>
          <p:nvPr/>
        </p:nvPicPr>
        <p:blipFill rotWithShape="1">
          <a:blip r:embed="rId17">
            <a:alphaModFix/>
          </a:blip>
          <a:srcRect b="15196" l="0" r="0" t="0"/>
          <a:stretch/>
        </p:blipFill>
        <p:spPr>
          <a:xfrm>
            <a:off x="13065341" y="4769860"/>
            <a:ext cx="1102412" cy="922183"/>
          </a:xfrm>
          <a:prstGeom prst="rect">
            <a:avLst/>
          </a:prstGeom>
          <a:noFill/>
          <a:ln>
            <a:noFill/>
          </a:ln>
        </p:spPr>
      </p:pic>
      <p:sp>
        <p:nvSpPr>
          <p:cNvPr id="642" name="Google Shape;642;p57"/>
          <p:cNvSpPr/>
          <p:nvPr/>
        </p:nvSpPr>
        <p:spPr>
          <a:xfrm>
            <a:off x="10346889" y="2212587"/>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43" name="Google Shape;643;p57"/>
          <p:cNvSpPr txBox="1"/>
          <p:nvPr/>
        </p:nvSpPr>
        <p:spPr>
          <a:xfrm>
            <a:off x="9818914" y="3475428"/>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Libraries &amp; Tools</a:t>
            </a:r>
            <a:endParaRPr b="0" i="0" sz="2400" u="none" cap="none" strike="noStrike">
              <a:solidFill>
                <a:srgbClr val="000000"/>
              </a:solidFill>
              <a:latin typeface="Open Sans Light"/>
              <a:ea typeface="Open Sans Light"/>
              <a:cs typeface="Open Sans Light"/>
              <a:sym typeface="Open Sans Light"/>
            </a:endParaRPr>
          </a:p>
        </p:txBody>
      </p:sp>
      <p:pic>
        <p:nvPicPr>
          <p:cNvPr id="644" name="Google Shape;644;p57"/>
          <p:cNvPicPr preferRelativeResize="0"/>
          <p:nvPr/>
        </p:nvPicPr>
        <p:blipFill rotWithShape="1">
          <a:blip r:embed="rId18">
            <a:alphaModFix/>
          </a:blip>
          <a:srcRect b="0" l="26463" r="28230" t="0"/>
          <a:stretch/>
        </p:blipFill>
        <p:spPr>
          <a:xfrm>
            <a:off x="10466550" y="2212600"/>
            <a:ext cx="1093302" cy="1262851"/>
          </a:xfrm>
          <a:prstGeom prst="rect">
            <a:avLst/>
          </a:prstGeom>
          <a:noFill/>
          <a:ln>
            <a:noFill/>
          </a:ln>
        </p:spPr>
      </p:pic>
      <p:sp>
        <p:nvSpPr>
          <p:cNvPr id="645" name="Google Shape;645;p57"/>
          <p:cNvSpPr/>
          <p:nvPr/>
        </p:nvSpPr>
        <p:spPr>
          <a:xfrm>
            <a:off x="932300" y="245290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CODE</a:t>
            </a:r>
            <a:endParaRPr sz="2000">
              <a:solidFill>
                <a:schemeClr val="lt1"/>
              </a:solidFill>
              <a:latin typeface="Open Sans ExtraBold"/>
              <a:ea typeface="Open Sans ExtraBold"/>
              <a:cs typeface="Open Sans ExtraBold"/>
              <a:sym typeface="Open Sans ExtraBold"/>
            </a:endParaRPr>
          </a:p>
        </p:txBody>
      </p:sp>
      <p:sp>
        <p:nvSpPr>
          <p:cNvPr id="646" name="Google Shape;646;p57"/>
          <p:cNvSpPr/>
          <p:nvPr/>
        </p:nvSpPr>
        <p:spPr>
          <a:xfrm>
            <a:off x="932300" y="487805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DATA</a:t>
            </a:r>
            <a:endParaRPr sz="2000">
              <a:solidFill>
                <a:schemeClr val="lt1"/>
              </a:solidFill>
              <a:latin typeface="Open Sans ExtraBold"/>
              <a:ea typeface="Open Sans ExtraBold"/>
              <a:cs typeface="Open Sans ExtraBold"/>
              <a:sym typeface="Open Sans ExtraBold"/>
            </a:endParaRPr>
          </a:p>
        </p:txBody>
      </p:sp>
      <p:sp>
        <p:nvSpPr>
          <p:cNvPr id="647" name="Google Shape;647;p57"/>
          <p:cNvSpPr/>
          <p:nvPr/>
        </p:nvSpPr>
        <p:spPr>
          <a:xfrm>
            <a:off x="978630" y="7303200"/>
            <a:ext cx="3004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DOCUMENTATION</a:t>
            </a:r>
            <a:endParaRPr sz="2000">
              <a:solidFill>
                <a:schemeClr val="lt1"/>
              </a:solidFill>
              <a:latin typeface="Open Sans ExtraBold"/>
              <a:ea typeface="Open Sans ExtraBold"/>
              <a:cs typeface="Open Sans ExtraBold"/>
              <a:sym typeface="Open Sans ExtraBold"/>
            </a:endParaRPr>
          </a:p>
        </p:txBody>
      </p:sp>
      <p:sp>
        <p:nvSpPr>
          <p:cNvPr id="648" name="Google Shape;648;p57"/>
          <p:cNvSpPr/>
          <p:nvPr/>
        </p:nvSpPr>
        <p:spPr>
          <a:xfrm>
            <a:off x="14273102" y="6938056"/>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49" name="Google Shape;649;p57"/>
          <p:cNvPicPr preferRelativeResize="0"/>
          <p:nvPr/>
        </p:nvPicPr>
        <p:blipFill>
          <a:blip r:embed="rId19">
            <a:alphaModFix/>
          </a:blip>
          <a:stretch>
            <a:fillRect/>
          </a:stretch>
        </p:blipFill>
        <p:spPr>
          <a:xfrm>
            <a:off x="14502050" y="7121925"/>
            <a:ext cx="874749" cy="874749"/>
          </a:xfrm>
          <a:prstGeom prst="rect">
            <a:avLst/>
          </a:prstGeom>
          <a:noFill/>
          <a:ln>
            <a:noFill/>
          </a:ln>
        </p:spPr>
      </p:pic>
      <p:sp>
        <p:nvSpPr>
          <p:cNvPr id="650" name="Google Shape;650;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graphicFrame>
        <p:nvGraphicFramePr>
          <p:cNvPr id="655" name="Google Shape;655;p58"/>
          <p:cNvGraphicFramePr/>
          <p:nvPr/>
        </p:nvGraphicFramePr>
        <p:xfrm>
          <a:off x="341372" y="332450"/>
          <a:ext cx="3000000" cy="3000000"/>
        </p:xfrm>
        <a:graphic>
          <a:graphicData uri="http://schemas.openxmlformats.org/drawingml/2006/table">
            <a:tbl>
              <a:tblPr bandRow="1">
                <a:noFill/>
                <a:tableStyleId>{6BE70915-8234-4D3C-A2EE-5C58016295D6}</a:tableStyleId>
              </a:tblPr>
              <a:tblGrid>
                <a:gridCol w="5696350"/>
                <a:gridCol w="1190895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4000">
                          <a:solidFill>
                            <a:srgbClr val="FFFFFF"/>
                          </a:solidFill>
                          <a:latin typeface="Open Sans"/>
                          <a:ea typeface="Open Sans"/>
                          <a:cs typeface="Open Sans"/>
                          <a:sym typeface="Open Sans"/>
                        </a:rPr>
                        <a:t>MOF Class</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09A9BF"/>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4000" cap="none" strike="noStrike">
                          <a:solidFill>
                            <a:srgbClr val="FFFFFF"/>
                          </a:solidFill>
                          <a:latin typeface="Open Sans"/>
                          <a:ea typeface="Open Sans"/>
                          <a:cs typeface="Open Sans"/>
                          <a:sym typeface="Open Sans"/>
                        </a:rPr>
                        <a:t>Components Included</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 – Open Science</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Research Paper</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Datasets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Preprocessing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(Intermediate Checkpoints and Optimizer States)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a:solidFill>
                            <a:srgbClr val="168FDF"/>
                          </a:solidFill>
                          <a:latin typeface="Open Sans"/>
                          <a:ea typeface="Open Sans"/>
                          <a:cs typeface="Open Sans"/>
                          <a:sym typeface="Open Sans"/>
                        </a:rPr>
                        <a:t>+ All Class II Components</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 – Open Tooling</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Training Code </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Inference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Data</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Supporting Libraries &amp; Tools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a:solidFill>
                            <a:srgbClr val="168FDF"/>
                          </a:solidFill>
                          <a:latin typeface="Open Sans"/>
                          <a:ea typeface="Open Sans"/>
                          <a:cs typeface="Open Sans"/>
                          <a:sym typeface="Open Sans"/>
                        </a:rPr>
                        <a:t>+ </a:t>
                      </a:r>
                      <a:r>
                        <a:rPr lang="en" sz="2400" u="none" cap="none" strike="noStrike">
                          <a:solidFill>
                            <a:srgbClr val="168FDF"/>
                          </a:solidFill>
                          <a:latin typeface="Open Sans"/>
                          <a:ea typeface="Open Sans"/>
                          <a:cs typeface="Open Sans"/>
                          <a:sym typeface="Open Sans"/>
                        </a:rPr>
                        <a:t>All Class I</a:t>
                      </a:r>
                      <a:r>
                        <a:rPr lang="en" sz="2400">
                          <a:solidFill>
                            <a:srgbClr val="168FDF"/>
                          </a:solidFill>
                          <a:latin typeface="Open Sans"/>
                          <a:ea typeface="Open Sans"/>
                          <a:cs typeface="Open Sans"/>
                          <a:sym typeface="Open Sans"/>
                        </a:rPr>
                        <a:t>II </a:t>
                      </a:r>
                      <a:r>
                        <a:rPr lang="en" sz="2400" u="none" cap="none" strike="noStrike">
                          <a:solidFill>
                            <a:srgbClr val="168FDF"/>
                          </a:solidFill>
                          <a:latin typeface="Open Sans"/>
                          <a:ea typeface="Open Sans"/>
                          <a:cs typeface="Open Sans"/>
                          <a:sym typeface="Open Sans"/>
                        </a:rPr>
                        <a:t>Components</a:t>
                      </a:r>
                      <a:endParaRPr sz="24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III – Open Model</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Architecture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(Final Checkpoints and Optimizer State)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Technical Report</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Evaluation Results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SzPts val="2400"/>
                        <a:buFont typeface="Open Sans"/>
                        <a:buChar char="●"/>
                      </a:pPr>
                      <a:r>
                        <a:rPr lang="en" sz="2400">
                          <a:latin typeface="Open Sans"/>
                          <a:ea typeface="Open Sans"/>
                          <a:cs typeface="Open Sans"/>
                          <a:sym typeface="Open Sans"/>
                        </a:rPr>
                        <a:t>Sample Model Outputs (optional)</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pic>
        <p:nvPicPr>
          <p:cNvPr id="656" name="Google Shape;656;p58"/>
          <p:cNvPicPr preferRelativeResize="0"/>
          <p:nvPr/>
        </p:nvPicPr>
        <p:blipFill rotWithShape="1">
          <a:blip r:embed="rId3">
            <a:alphaModFix/>
          </a:blip>
          <a:srcRect b="58160" l="1823" r="2692" t="10927"/>
          <a:stretch/>
        </p:blipFill>
        <p:spPr>
          <a:xfrm>
            <a:off x="493750" y="3032450"/>
            <a:ext cx="5390949" cy="548900"/>
          </a:xfrm>
          <a:prstGeom prst="rect">
            <a:avLst/>
          </a:prstGeom>
          <a:noFill/>
          <a:ln>
            <a:noFill/>
          </a:ln>
        </p:spPr>
      </p:pic>
      <p:pic>
        <p:nvPicPr>
          <p:cNvPr id="657" name="Google Shape;657;p58"/>
          <p:cNvPicPr preferRelativeResize="0"/>
          <p:nvPr/>
        </p:nvPicPr>
        <p:blipFill rotWithShape="1">
          <a:blip r:embed="rId3">
            <a:alphaModFix/>
          </a:blip>
          <a:srcRect b="0" l="1782" r="2386" t="68734"/>
          <a:stretch/>
        </p:blipFill>
        <p:spPr>
          <a:xfrm>
            <a:off x="493750" y="7874550"/>
            <a:ext cx="5390949" cy="553145"/>
          </a:xfrm>
          <a:prstGeom prst="rect">
            <a:avLst/>
          </a:prstGeom>
          <a:noFill/>
          <a:ln>
            <a:noFill/>
          </a:ln>
        </p:spPr>
      </p:pic>
      <p:pic>
        <p:nvPicPr>
          <p:cNvPr id="658" name="Google Shape;658;p58"/>
          <p:cNvPicPr preferRelativeResize="0"/>
          <p:nvPr/>
        </p:nvPicPr>
        <p:blipFill rotWithShape="1">
          <a:blip r:embed="rId3">
            <a:alphaModFix/>
          </a:blip>
          <a:srcRect b="30318" l="1557" r="2269" t="40976"/>
          <a:stretch/>
        </p:blipFill>
        <p:spPr>
          <a:xfrm>
            <a:off x="493750" y="5474950"/>
            <a:ext cx="5390949" cy="506005"/>
          </a:xfrm>
          <a:prstGeom prst="rect">
            <a:avLst/>
          </a:prstGeom>
          <a:noFill/>
          <a:ln>
            <a:noFill/>
          </a:ln>
        </p:spPr>
      </p:pic>
      <p:sp>
        <p:nvSpPr>
          <p:cNvPr id="659" name="Google Shape;659;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sp>
        <p:nvSpPr>
          <p:cNvPr id="664" name="Google Shape;664;p5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MOF Benefits </a:t>
            </a:r>
            <a:endParaRPr/>
          </a:p>
        </p:txBody>
      </p:sp>
      <p:graphicFrame>
        <p:nvGraphicFramePr>
          <p:cNvPr id="665" name="Google Shape;665;p59"/>
          <p:cNvGraphicFramePr/>
          <p:nvPr/>
        </p:nvGraphicFramePr>
        <p:xfrm>
          <a:off x="1434721" y="2095250"/>
          <a:ext cx="3000000" cy="3000000"/>
        </p:xfrm>
        <a:graphic>
          <a:graphicData uri="http://schemas.openxmlformats.org/drawingml/2006/table">
            <a:tbl>
              <a:tblPr>
                <a:noFill/>
                <a:tableStyleId>{A65B7156-2ADB-464E-BBED-1133867FBFD9}</a:tableStyleId>
              </a:tblPr>
              <a:tblGrid>
                <a:gridCol w="7285150"/>
              </a:tblGrid>
              <a:tr h="108660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model producers</a:t>
                      </a:r>
                      <a:endParaRPr b="1" sz="3200">
                        <a:solidFill>
                          <a:schemeClr val="lt1"/>
                        </a:solidFill>
                        <a:latin typeface="Open Sans"/>
                        <a:ea typeface="Open Sans"/>
                        <a:cs typeface="Open Sans"/>
                        <a:sym typeface="Open Sans"/>
                      </a:endParaRPr>
                    </a:p>
                  </a:txBody>
                  <a:tcPr marT="182850" marB="182850" marR="182850" marL="182850" anchor="ctr">
                    <a:solidFill>
                      <a:srgbClr val="09A9BF"/>
                    </a:solidFill>
                  </a:tcP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a vibrant ecosystem around your models</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Spur innovation and improve upon your work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your models and datasets through feedback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Appease regulators through greater transparency and reproducibility</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safety and security of models</a:t>
                      </a:r>
                      <a:endParaRPr sz="2200">
                        <a:latin typeface="Open Sans SemiBold"/>
                        <a:ea typeface="Open Sans SemiBold"/>
                        <a:cs typeface="Open Sans SemiBold"/>
                        <a:sym typeface="Open Sans SemiBold"/>
                      </a:endParaRPr>
                    </a:p>
                  </a:txBody>
                  <a:tcPr marT="182850" marB="182850" marR="182850" marL="182850" anchor="ctr"/>
                </a:tc>
              </a:tr>
            </a:tbl>
          </a:graphicData>
        </a:graphic>
      </p:graphicFrame>
      <p:graphicFrame>
        <p:nvGraphicFramePr>
          <p:cNvPr id="666" name="Google Shape;666;p59"/>
          <p:cNvGraphicFramePr/>
          <p:nvPr/>
        </p:nvGraphicFramePr>
        <p:xfrm>
          <a:off x="9435950" y="2095374"/>
          <a:ext cx="3000000" cy="3000000"/>
        </p:xfrm>
        <a:graphic>
          <a:graphicData uri="http://schemas.openxmlformats.org/drawingml/2006/table">
            <a:tbl>
              <a:tblPr>
                <a:noFill/>
                <a:tableStyleId>{A65B7156-2ADB-464E-BBED-1133867FBFD9}</a:tableStyleId>
              </a:tblPr>
              <a:tblGrid>
                <a:gridCol w="7285150"/>
              </a:tblGrid>
              <a:tr h="103505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consumers</a:t>
                      </a:r>
                      <a:endParaRPr b="1" sz="3200">
                        <a:latin typeface="Open Sans"/>
                        <a:ea typeface="Open Sans"/>
                        <a:cs typeface="Open Sans"/>
                        <a:sym typeface="Open Sans"/>
                      </a:endParaRPr>
                    </a:p>
                  </a:txBody>
                  <a:tcPr marT="182850" marB="182850" marR="182850" marL="182850" anchor="ctr">
                    <a:solidFill>
                      <a:srgbClr val="1068A2"/>
                    </a:solidFill>
                  </a:tcP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 to more model components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Clarity on what models can be used for what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products on top of open models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Enhance models for one’s own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Collaboration with a broader community</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Accessibility for research, education &amp; innovation</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bl>
          </a:graphicData>
        </a:graphic>
      </p:graphicFrame>
      <p:sp>
        <p:nvSpPr>
          <p:cNvPr id="667" name="Google Shape;667;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Model Openness Tool - beta release	</a:t>
            </a:r>
            <a:r>
              <a:rPr lang="en">
                <a:solidFill>
                  <a:srgbClr val="672CE2"/>
                </a:solidFill>
              </a:rPr>
              <a:t>https://isitopen.ai/</a:t>
            </a:r>
            <a:endParaRPr>
              <a:solidFill>
                <a:srgbClr val="672CE2"/>
              </a:solidFill>
            </a:endParaRPr>
          </a:p>
        </p:txBody>
      </p:sp>
      <p:pic>
        <p:nvPicPr>
          <p:cNvPr id="673" name="Google Shape;673;p60"/>
          <p:cNvPicPr preferRelativeResize="0"/>
          <p:nvPr/>
        </p:nvPicPr>
        <p:blipFill rotWithShape="1">
          <a:blip r:embed="rId3">
            <a:alphaModFix/>
          </a:blip>
          <a:srcRect b="6410" l="3239" r="2589" t="2531"/>
          <a:stretch/>
        </p:blipFill>
        <p:spPr>
          <a:xfrm>
            <a:off x="378100" y="1931700"/>
            <a:ext cx="11058698" cy="7236147"/>
          </a:xfrm>
          <a:prstGeom prst="rect">
            <a:avLst/>
          </a:prstGeom>
          <a:noFill/>
          <a:ln>
            <a:noFill/>
          </a:ln>
        </p:spPr>
      </p:pic>
      <p:pic>
        <p:nvPicPr>
          <p:cNvPr id="674" name="Google Shape;674;p60"/>
          <p:cNvPicPr preferRelativeResize="0"/>
          <p:nvPr/>
        </p:nvPicPr>
        <p:blipFill rotWithShape="1">
          <a:blip r:embed="rId4">
            <a:alphaModFix/>
          </a:blip>
          <a:srcRect b="5427" l="2346" r="3037" t="3654"/>
          <a:stretch/>
        </p:blipFill>
        <p:spPr>
          <a:xfrm>
            <a:off x="11528800" y="3435023"/>
            <a:ext cx="6622945" cy="4229525"/>
          </a:xfrm>
          <a:prstGeom prst="rect">
            <a:avLst/>
          </a:prstGeom>
          <a:noFill/>
          <a:ln>
            <a:noFill/>
          </a:ln>
        </p:spPr>
      </p:pic>
      <p:sp>
        <p:nvSpPr>
          <p:cNvPr id="675" name="Google Shape;675;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681" name="Google Shape;681;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82" name="Google Shape;682;p61"/>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2"/>
          <p:cNvSpPr txBox="1"/>
          <p:nvPr>
            <p:ph idx="1" type="body"/>
          </p:nvPr>
        </p:nvSpPr>
        <p:spPr>
          <a:xfrm>
            <a:off x="914400" y="2493638"/>
            <a:ext cx="6622200" cy="503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2700">
                <a:solidFill>
                  <a:schemeClr val="accent1"/>
                </a:solidFill>
              </a:rPr>
              <a:t>The State of Generative AI and Open Source Innovation in Enterprises</a:t>
            </a:r>
            <a:endParaRPr b="1" sz="2300">
              <a:solidFill>
                <a:schemeClr val="accent1"/>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A global survey conducted by LF AI &amp; Data in collaboration with LF Research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Delves into GenAI’s integration into businesses and its openness.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Explores findings highlighting sustainable and ethical development.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Focuses on AI systems like large language models (LLMs) and usage of open-source databases, applications and frameworks in enterprise and industry.</a:t>
            </a:r>
            <a:endParaRPr/>
          </a:p>
        </p:txBody>
      </p:sp>
      <p:sp>
        <p:nvSpPr>
          <p:cNvPr id="689" name="Google Shape;689;p62"/>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u="sng"/>
              <a:t>Gen AI Survey Report - December 2023 - Overview</a:t>
            </a:r>
            <a:endParaRPr sz="5000" u="sng"/>
          </a:p>
        </p:txBody>
      </p:sp>
      <p:sp>
        <p:nvSpPr>
          <p:cNvPr id="690" name="Google Shape;690;p62"/>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62">
            <a:hlinkClick r:id="rId3"/>
          </p:cNvPr>
          <p:cNvPicPr preferRelativeResize="0"/>
          <p:nvPr/>
        </p:nvPicPr>
        <p:blipFill>
          <a:blip r:embed="rId4">
            <a:alphaModFix/>
          </a:blip>
          <a:stretch>
            <a:fillRect/>
          </a:stretch>
        </p:blipFill>
        <p:spPr>
          <a:xfrm>
            <a:off x="8026013" y="2407987"/>
            <a:ext cx="9499346" cy="5278445"/>
          </a:xfrm>
          <a:prstGeom prst="rect">
            <a:avLst/>
          </a:prstGeom>
          <a:noFill/>
          <a:ln>
            <a:noFill/>
          </a:ln>
        </p:spPr>
      </p:pic>
      <p:sp>
        <p:nvSpPr>
          <p:cNvPr id="692" name="Google Shape;692;p62">
            <a:hlinkClick r:id="rId5"/>
          </p:cNvPr>
          <p:cNvSpPr/>
          <p:nvPr/>
        </p:nvSpPr>
        <p:spPr>
          <a:xfrm>
            <a:off x="1103850" y="7793775"/>
            <a:ext cx="3930300" cy="8565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chemeClr val="lt1"/>
                </a:solidFill>
                <a:latin typeface="Open Sans"/>
                <a:ea typeface="Open Sans"/>
                <a:cs typeface="Open Sans"/>
                <a:sym typeface="Open Sans"/>
              </a:rPr>
              <a:t>Read Report</a:t>
            </a:r>
            <a:endParaRPr b="1" sz="2600">
              <a:solidFill>
                <a:schemeClr val="lt1"/>
              </a:solidFill>
              <a:latin typeface="Open Sans"/>
              <a:ea typeface="Open Sans"/>
              <a:cs typeface="Open Sans"/>
              <a:sym typeface="Open Sans"/>
            </a:endParaRPr>
          </a:p>
        </p:txBody>
      </p:sp>
      <p:sp>
        <p:nvSpPr>
          <p:cNvPr id="693" name="Google Shape;693;p62"/>
          <p:cNvSpPr txBox="1"/>
          <p:nvPr/>
        </p:nvSpPr>
        <p:spPr>
          <a:xfrm>
            <a:off x="5916150" y="9003263"/>
            <a:ext cx="6455700" cy="6465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400" u="sng">
                <a:solidFill>
                  <a:schemeClr val="hlink"/>
                </a:solidFill>
                <a:latin typeface="Open Sans"/>
                <a:ea typeface="Open Sans"/>
                <a:cs typeface="Open Sans"/>
                <a:sym typeface="Open Sans"/>
                <a:hlinkClick r:id="rId6"/>
              </a:rPr>
              <a:t>Download</a:t>
            </a:r>
            <a:r>
              <a:rPr lang="en" sz="2400">
                <a:solidFill>
                  <a:schemeClr val="dk1"/>
                </a:solidFill>
                <a:latin typeface="Open Sans"/>
                <a:ea typeface="Open Sans"/>
                <a:cs typeface="Open Sans"/>
                <a:sym typeface="Open Sans"/>
              </a:rPr>
              <a:t> report, images and infographics.</a:t>
            </a:r>
            <a:endParaRPr sz="24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63"/>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699" name="Google Shape;699;p63"/>
          <p:cNvPicPr preferRelativeResize="0"/>
          <p:nvPr/>
        </p:nvPicPr>
        <p:blipFill>
          <a:blip r:embed="rId3">
            <a:alphaModFix/>
          </a:blip>
          <a:stretch>
            <a:fillRect/>
          </a:stretch>
        </p:blipFill>
        <p:spPr>
          <a:xfrm>
            <a:off x="61888" y="330381"/>
            <a:ext cx="9031701" cy="4726574"/>
          </a:xfrm>
          <a:prstGeom prst="rect">
            <a:avLst/>
          </a:prstGeom>
          <a:noFill/>
          <a:ln>
            <a:noFill/>
          </a:ln>
        </p:spPr>
      </p:pic>
      <p:pic>
        <p:nvPicPr>
          <p:cNvPr id="700" name="Google Shape;700;p63"/>
          <p:cNvPicPr preferRelativeResize="0"/>
          <p:nvPr/>
        </p:nvPicPr>
        <p:blipFill>
          <a:blip r:embed="rId4">
            <a:alphaModFix/>
          </a:blip>
          <a:stretch>
            <a:fillRect/>
          </a:stretch>
        </p:blipFill>
        <p:spPr>
          <a:xfrm>
            <a:off x="9217363" y="330386"/>
            <a:ext cx="9031701" cy="4726574"/>
          </a:xfrm>
          <a:prstGeom prst="rect">
            <a:avLst/>
          </a:prstGeom>
          <a:noFill/>
          <a:ln>
            <a:noFill/>
          </a:ln>
        </p:spPr>
      </p:pic>
      <p:pic>
        <p:nvPicPr>
          <p:cNvPr id="701" name="Google Shape;701;p63"/>
          <p:cNvPicPr preferRelativeResize="0"/>
          <p:nvPr/>
        </p:nvPicPr>
        <p:blipFill>
          <a:blip r:embed="rId5">
            <a:alphaModFix/>
          </a:blip>
          <a:stretch>
            <a:fillRect/>
          </a:stretch>
        </p:blipFill>
        <p:spPr>
          <a:xfrm>
            <a:off x="61888" y="5230038"/>
            <a:ext cx="9031683" cy="4726574"/>
          </a:xfrm>
          <a:prstGeom prst="rect">
            <a:avLst/>
          </a:prstGeom>
          <a:noFill/>
          <a:ln>
            <a:noFill/>
          </a:ln>
        </p:spPr>
      </p:pic>
      <p:pic>
        <p:nvPicPr>
          <p:cNvPr id="702" name="Google Shape;702;p63"/>
          <p:cNvPicPr preferRelativeResize="0"/>
          <p:nvPr/>
        </p:nvPicPr>
        <p:blipFill>
          <a:blip r:embed="rId6">
            <a:alphaModFix/>
          </a:blip>
          <a:stretch>
            <a:fillRect/>
          </a:stretch>
        </p:blipFill>
        <p:spPr>
          <a:xfrm>
            <a:off x="9217363" y="5230041"/>
            <a:ext cx="9031701" cy="472657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4"/>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708" name="Google Shape;708;p64"/>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09" name="Google Shape;709;p64"/>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10" name="Google Shape;710;p64"/>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11" name="Google Shape;711;p64"/>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712" name="Google Shape;712;p64"/>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13" name="Google Shape;713;p64"/>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14" name="Google Shape;714;p64"/>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715" name="Google Shape;715;p64"/>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16" name="Google Shape;716;p64"/>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17" name="Google Shape;717;p64"/>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718" name="Google Shape;718;p64"/>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719" name="Google Shape;719;p64"/>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720" name="Google Shape;720;p64"/>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721" name="Google Shape;721;p64"/>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722" name="Google Shape;722;p64"/>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723" name="Google Shape;723;p64"/>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24" name="Google Shape;724;p64"/>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25" name="Google Shape;725;p64"/>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726" name="Google Shape;726;p64"/>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727" name="Google Shape;727;p64"/>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2" name="Shape 732"/>
        <p:cNvGrpSpPr/>
        <p:nvPr/>
      </p:nvGrpSpPr>
      <p:grpSpPr>
        <a:xfrm>
          <a:off x="0" y="0"/>
          <a:ext cx="0" cy="0"/>
          <a:chOff x="0" y="0"/>
          <a:chExt cx="0" cy="0"/>
        </a:xfrm>
      </p:grpSpPr>
      <p:sp>
        <p:nvSpPr>
          <p:cNvPr id="733" name="Google Shape;733;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734" name="Google Shape;734;p65"/>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6"/>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741" name="Google Shape;741;p6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742" name="Google Shape;742;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623400" y="890050"/>
            <a:ext cx="17041200" cy="1145400"/>
          </a:xfrm>
          <a:prstGeom prst="rect">
            <a:avLst/>
          </a:prstGeom>
          <a:noFill/>
          <a:ln>
            <a:noFill/>
          </a:ln>
        </p:spPr>
        <p:txBody>
          <a:bodyPr anchorCtr="0" anchor="ctr" bIns="68550" lIns="137150" spcFirstLastPara="1" rIns="137150" wrap="square" tIns="68550">
            <a:normAutofit fontScale="90000"/>
          </a:bodyPr>
          <a:lstStyle/>
          <a:p>
            <a:pPr indent="0" lvl="0" marL="0" rtl="0" algn="l">
              <a:lnSpc>
                <a:spcPct val="90000"/>
              </a:lnSpc>
              <a:spcBef>
                <a:spcPts val="0"/>
              </a:spcBef>
              <a:spcAft>
                <a:spcPts val="0"/>
              </a:spcAft>
              <a:buClr>
                <a:schemeClr val="dk1"/>
              </a:buClr>
              <a:buSzPts val="990"/>
              <a:buFont typeface="Arial"/>
              <a:buNone/>
            </a:pPr>
            <a:r>
              <a:rPr lang="en"/>
              <a:t>Who is LF AI &amp; Data?</a:t>
            </a:r>
            <a:endParaRPr/>
          </a:p>
          <a:p>
            <a:pPr indent="0" lvl="0" marL="0" marR="0" rtl="0" algn="l">
              <a:lnSpc>
                <a:spcPct val="90000"/>
              </a:lnSpc>
              <a:spcBef>
                <a:spcPts val="0"/>
              </a:spcBef>
              <a:spcAft>
                <a:spcPts val="0"/>
              </a:spcAft>
              <a:buClr>
                <a:srgbClr val="168FDF"/>
              </a:buClr>
              <a:buSzPct val="77777"/>
              <a:buFont typeface="Cabin"/>
              <a:buNone/>
            </a:pPr>
            <a:r>
              <a:t/>
            </a:r>
            <a:endParaRPr sz="5400"/>
          </a:p>
        </p:txBody>
      </p:sp>
      <p:sp>
        <p:nvSpPr>
          <p:cNvPr id="114" name="Google Shape;114;p22"/>
          <p:cNvSpPr txBox="1"/>
          <p:nvPr>
            <p:ph idx="1" type="body"/>
          </p:nvPr>
        </p:nvSpPr>
        <p:spPr>
          <a:xfrm>
            <a:off x="438788" y="2035313"/>
            <a:ext cx="16750500" cy="6832800"/>
          </a:xfrm>
          <a:prstGeom prst="rect">
            <a:avLst/>
          </a:prstGeom>
          <a:noFill/>
          <a:ln>
            <a:noFill/>
          </a:ln>
        </p:spPr>
        <p:txBody>
          <a:bodyPr anchorCtr="0" anchor="ctr" bIns="68550" lIns="137150" spcFirstLastPara="1" rIns="137150" wrap="square" tIns="68550">
            <a:normAutofit/>
          </a:bodyPr>
          <a:lstStyle/>
          <a:p>
            <a:pPr indent="0" lvl="0" marL="68580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000"/>
          </a:p>
        </p:txBody>
      </p:sp>
      <p:sp>
        <p:nvSpPr>
          <p:cNvPr id="115" name="Google Shape;115;p22"/>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749" name="Google Shape;749;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50" name="Google Shape;750;p67"/>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751" name="Google Shape;751;p67"/>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752" name="Google Shape;752;p67"/>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759" name="Google Shape;759;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60" name="Google Shape;760;p68"/>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761" name="Google Shape;761;p68"/>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762" name="Google Shape;762;p68"/>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6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769" name="Google Shape;769;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70" name="Google Shape;770;p69"/>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777" name="Google Shape;777;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778" name="Google Shape;778;p70"/>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Incubating</a:t>
            </a:r>
            <a:endParaRPr b="1" sz="2400">
              <a:solidFill>
                <a:srgbClr val="FFFFFF"/>
              </a:solidFill>
              <a:latin typeface="Open Sans"/>
              <a:ea typeface="Open Sans"/>
              <a:cs typeface="Open Sans"/>
              <a:sym typeface="Open Sans"/>
            </a:endParaRPr>
          </a:p>
        </p:txBody>
      </p:sp>
      <p:cxnSp>
        <p:nvCxnSpPr>
          <p:cNvPr id="779" name="Google Shape;779;p70"/>
          <p:cNvCxnSpPr>
            <a:endCxn id="778"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780" name="Google Shape;780;p70"/>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781" name="Google Shape;781;p70"/>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Graduated</a:t>
            </a:r>
            <a:endParaRPr b="1" sz="2400">
              <a:solidFill>
                <a:srgbClr val="FFFFFF"/>
              </a:solidFill>
              <a:latin typeface="Open Sans"/>
              <a:ea typeface="Open Sans"/>
              <a:cs typeface="Open Sans"/>
              <a:sym typeface="Open Sans"/>
            </a:endParaRPr>
          </a:p>
        </p:txBody>
      </p:sp>
      <p:cxnSp>
        <p:nvCxnSpPr>
          <p:cNvPr id="782" name="Google Shape;782;p70"/>
          <p:cNvCxnSpPr>
            <a:endCxn id="781"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783" name="Google Shape;783;p70"/>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784" name="Google Shape;784;p70"/>
          <p:cNvCxnSpPr>
            <a:stCxn id="778" idx="2"/>
            <a:endCxn id="785"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786" name="Google Shape;786;p70"/>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785" name="Google Shape;785;p70"/>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Emeritus</a:t>
            </a:r>
            <a:endParaRPr b="1" sz="2400">
              <a:solidFill>
                <a:srgbClr val="FFFFFF"/>
              </a:solidFill>
              <a:latin typeface="Open Sans"/>
              <a:ea typeface="Open Sans"/>
              <a:cs typeface="Open Sans"/>
              <a:sym typeface="Open Sans"/>
            </a:endParaRPr>
          </a:p>
        </p:txBody>
      </p:sp>
      <p:cxnSp>
        <p:nvCxnSpPr>
          <p:cNvPr id="787" name="Google Shape;787;p70"/>
          <p:cNvCxnSpPr>
            <a:stCxn id="781" idx="2"/>
            <a:endCxn id="785"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788" name="Google Shape;788;p70"/>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Emeritus stage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789" name="Google Shape;789;p70"/>
          <p:cNvCxnSpPr>
            <a:endCxn id="778"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790" name="Google Shape;790;p70"/>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791" name="Google Shape;791;p70"/>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792" name="Google Shape;792;p70"/>
          <p:cNvCxnSpPr>
            <a:stCxn id="791" idx="2"/>
            <a:endCxn id="790"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793" name="Google Shape;793;p70"/>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8" name="Shape 798"/>
        <p:cNvGrpSpPr/>
        <p:nvPr/>
      </p:nvGrpSpPr>
      <p:grpSpPr>
        <a:xfrm>
          <a:off x="0" y="0"/>
          <a:ext cx="0" cy="0"/>
          <a:chOff x="0" y="0"/>
          <a:chExt cx="0" cy="0"/>
        </a:xfrm>
      </p:grpSpPr>
      <p:sp>
        <p:nvSpPr>
          <p:cNvPr id="799" name="Google Shape;799;p7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800" name="Google Shape;800;p71"/>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801" name="Google Shape;801;p7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808" name="Google Shape;808;p72"/>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809" name="Google Shape;809;p72"/>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810" name="Google Shape;810;p72"/>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811" name="Google Shape;811;p7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6" name="Shape 816"/>
        <p:cNvGrpSpPr/>
        <p:nvPr/>
      </p:nvGrpSpPr>
      <p:grpSpPr>
        <a:xfrm>
          <a:off x="0" y="0"/>
          <a:ext cx="0" cy="0"/>
          <a:chOff x="0" y="0"/>
          <a:chExt cx="0" cy="0"/>
        </a:xfrm>
      </p:grpSpPr>
      <p:sp>
        <p:nvSpPr>
          <p:cNvPr id="817" name="Google Shape;817;p7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818" name="Google Shape;818;p73"/>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819" name="Google Shape;819;p73"/>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26" name="Google Shape;826;p74"/>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827" name="Google Shape;827;p74"/>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28" name="Google Shape;828;p74"/>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29" name="Google Shape;829;p74"/>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830" name="Google Shape;830;p74"/>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831" name="Google Shape;831;p74"/>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2" name="Google Shape;832;p74"/>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833" name="Google Shape;833;p74"/>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834" name="Google Shape;834;p74"/>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5" name="Google Shape;835;p74"/>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836" name="Google Shape;836;p74"/>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7" name="Google Shape;837;p74"/>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838" name="Google Shape;838;p7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845" name="Google Shape;845;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846" name="Google Shape;846;p75"/>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847" name="Google Shape;847;p75"/>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848" name="Google Shape;848;p75"/>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849" name="Google Shape;849;p75"/>
          <p:cNvGrpSpPr/>
          <p:nvPr/>
        </p:nvGrpSpPr>
        <p:grpSpPr>
          <a:xfrm>
            <a:off x="3272074" y="3335151"/>
            <a:ext cx="2429518" cy="2392120"/>
            <a:chOff x="3272074" y="3030351"/>
            <a:chExt cx="2429518" cy="2392120"/>
          </a:xfrm>
        </p:grpSpPr>
        <p:sp>
          <p:nvSpPr>
            <p:cNvPr id="850" name="Google Shape;850;p75"/>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51" name="Google Shape;851;p75"/>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852" name="Google Shape;852;p75"/>
          <p:cNvGrpSpPr/>
          <p:nvPr/>
        </p:nvGrpSpPr>
        <p:grpSpPr>
          <a:xfrm>
            <a:off x="7823963" y="3257125"/>
            <a:ext cx="2769798" cy="2769825"/>
            <a:chOff x="7823963" y="2952325"/>
            <a:chExt cx="2769798" cy="2769825"/>
          </a:xfrm>
        </p:grpSpPr>
        <p:sp>
          <p:nvSpPr>
            <p:cNvPr id="853" name="Google Shape;853;p75"/>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54" name="Google Shape;854;p75"/>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855" name="Google Shape;855;p75"/>
          <p:cNvGrpSpPr/>
          <p:nvPr/>
        </p:nvGrpSpPr>
        <p:grpSpPr>
          <a:xfrm>
            <a:off x="12458374" y="3180925"/>
            <a:ext cx="2465004" cy="2465025"/>
            <a:chOff x="12458374" y="2876125"/>
            <a:chExt cx="2465004" cy="2465025"/>
          </a:xfrm>
        </p:grpSpPr>
        <p:sp>
          <p:nvSpPr>
            <p:cNvPr id="856" name="Google Shape;856;p75"/>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57" name="Google Shape;857;p75"/>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1" name="Shape 861"/>
        <p:cNvGrpSpPr/>
        <p:nvPr/>
      </p:nvGrpSpPr>
      <p:grpSpPr>
        <a:xfrm>
          <a:off x="0" y="0"/>
          <a:ext cx="0" cy="0"/>
          <a:chOff x="0" y="0"/>
          <a:chExt cx="0" cy="0"/>
        </a:xfrm>
      </p:grpSpPr>
      <p:sp>
        <p:nvSpPr>
          <p:cNvPr id="862" name="Google Shape;862;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63" name="Google Shape;863;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864" name="Google Shape;864;p76"/>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865" name="Google Shape;865;p76"/>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866" name="Google Shape;866;p76"/>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867" name="Google Shape;867;p76"/>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868" name="Google Shape;868;p76"/>
          <p:cNvGrpSpPr/>
          <p:nvPr/>
        </p:nvGrpSpPr>
        <p:grpSpPr>
          <a:xfrm>
            <a:off x="1205125" y="3849613"/>
            <a:ext cx="1039701" cy="1039701"/>
            <a:chOff x="1205125" y="3773413"/>
            <a:chExt cx="1039701" cy="1039701"/>
          </a:xfrm>
        </p:grpSpPr>
        <p:sp>
          <p:nvSpPr>
            <p:cNvPr id="869" name="Google Shape;869;p76"/>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0" name="Google Shape;870;p76"/>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871" name="Google Shape;871;p76"/>
          <p:cNvGrpSpPr/>
          <p:nvPr/>
        </p:nvGrpSpPr>
        <p:grpSpPr>
          <a:xfrm>
            <a:off x="1266175" y="7159100"/>
            <a:ext cx="984999" cy="984999"/>
            <a:chOff x="1266175" y="7082900"/>
            <a:chExt cx="984999" cy="984999"/>
          </a:xfrm>
        </p:grpSpPr>
        <p:sp>
          <p:nvSpPr>
            <p:cNvPr id="872" name="Google Shape;872;p76"/>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3" name="Google Shape;873;p76"/>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874" name="Google Shape;874;p76"/>
          <p:cNvGrpSpPr/>
          <p:nvPr/>
        </p:nvGrpSpPr>
        <p:grpSpPr>
          <a:xfrm>
            <a:off x="9497000" y="3893900"/>
            <a:ext cx="951096" cy="951108"/>
            <a:chOff x="9497000" y="3817700"/>
            <a:chExt cx="951096" cy="951108"/>
          </a:xfrm>
        </p:grpSpPr>
        <p:sp>
          <p:nvSpPr>
            <p:cNvPr id="875" name="Google Shape;875;p76"/>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6" name="Google Shape;876;p76"/>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877" name="Google Shape;877;p76"/>
          <p:cNvGrpSpPr/>
          <p:nvPr/>
        </p:nvGrpSpPr>
        <p:grpSpPr>
          <a:xfrm>
            <a:off x="1264037" y="5438863"/>
            <a:ext cx="906307" cy="938875"/>
            <a:chOff x="1264037" y="5362663"/>
            <a:chExt cx="906307" cy="938875"/>
          </a:xfrm>
        </p:grpSpPr>
        <p:sp>
          <p:nvSpPr>
            <p:cNvPr id="878" name="Google Shape;878;p76"/>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9" name="Google Shape;879;p76"/>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880" name="Google Shape;880;p76"/>
          <p:cNvGrpSpPr/>
          <p:nvPr/>
        </p:nvGrpSpPr>
        <p:grpSpPr>
          <a:xfrm>
            <a:off x="9394700" y="5565256"/>
            <a:ext cx="1097400" cy="1097288"/>
            <a:chOff x="9394700" y="5489056"/>
            <a:chExt cx="1097400" cy="1097288"/>
          </a:xfrm>
        </p:grpSpPr>
        <p:sp>
          <p:nvSpPr>
            <p:cNvPr id="881" name="Google Shape;881;p76"/>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2" name="Google Shape;882;p76"/>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121" name="Google Shape;121;p23"/>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122" name="Google Shape;122;p23"/>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123" name="Google Shape;123;p23"/>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124" name="Google Shape;124;p23"/>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125" name="Google Shape;125;p23"/>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126" name="Google Shape;126;p23"/>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127" name="Google Shape;127;p23"/>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6" name="Shape 886"/>
        <p:cNvGrpSpPr/>
        <p:nvPr/>
      </p:nvGrpSpPr>
      <p:grpSpPr>
        <a:xfrm>
          <a:off x="0" y="0"/>
          <a:ext cx="0" cy="0"/>
          <a:chOff x="0" y="0"/>
          <a:chExt cx="0" cy="0"/>
        </a:xfrm>
      </p:grpSpPr>
      <p:sp>
        <p:nvSpPr>
          <p:cNvPr id="887" name="Google Shape;887;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88" name="Google Shape;888;p7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889" name="Google Shape;889;p77"/>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890" name="Google Shape;890;p77"/>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891" name="Google Shape;891;p77"/>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892" name="Google Shape;892;p77"/>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893" name="Google Shape;893;p77"/>
          <p:cNvGrpSpPr/>
          <p:nvPr/>
        </p:nvGrpSpPr>
        <p:grpSpPr>
          <a:xfrm>
            <a:off x="9477934" y="3735299"/>
            <a:ext cx="1049192" cy="1039701"/>
            <a:chOff x="9477934" y="3735299"/>
            <a:chExt cx="1049192" cy="1039701"/>
          </a:xfrm>
        </p:grpSpPr>
        <p:sp>
          <p:nvSpPr>
            <p:cNvPr id="894" name="Google Shape;894;p77"/>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95" name="Google Shape;895;p77"/>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896" name="Google Shape;896;p77"/>
          <p:cNvGrpSpPr/>
          <p:nvPr/>
        </p:nvGrpSpPr>
        <p:grpSpPr>
          <a:xfrm>
            <a:off x="9358323" y="5412850"/>
            <a:ext cx="1145505" cy="1145400"/>
            <a:chOff x="9358323" y="5412850"/>
            <a:chExt cx="1145505" cy="1145400"/>
          </a:xfrm>
        </p:grpSpPr>
        <p:sp>
          <p:nvSpPr>
            <p:cNvPr id="897" name="Google Shape;897;p77"/>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98" name="Google Shape;898;p77"/>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899" name="Google Shape;899;p77"/>
          <p:cNvGrpSpPr/>
          <p:nvPr/>
        </p:nvGrpSpPr>
        <p:grpSpPr>
          <a:xfrm>
            <a:off x="1173100" y="3744576"/>
            <a:ext cx="1097400" cy="1097400"/>
            <a:chOff x="1173100" y="3744576"/>
            <a:chExt cx="1097400" cy="1097400"/>
          </a:xfrm>
        </p:grpSpPr>
        <p:sp>
          <p:nvSpPr>
            <p:cNvPr id="900" name="Google Shape;900;p77"/>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1" name="Google Shape;901;p77"/>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902" name="Google Shape;902;p77"/>
          <p:cNvGrpSpPr/>
          <p:nvPr/>
        </p:nvGrpSpPr>
        <p:grpSpPr>
          <a:xfrm>
            <a:off x="1194164" y="5448224"/>
            <a:ext cx="1039701" cy="1039701"/>
            <a:chOff x="1194163" y="5448362"/>
            <a:chExt cx="1039701" cy="1039701"/>
          </a:xfrm>
        </p:grpSpPr>
        <p:sp>
          <p:nvSpPr>
            <p:cNvPr id="903" name="Google Shape;903;p77"/>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4" name="Google Shape;904;p77"/>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905" name="Google Shape;905;p77"/>
          <p:cNvGrpSpPr/>
          <p:nvPr/>
        </p:nvGrpSpPr>
        <p:grpSpPr>
          <a:xfrm>
            <a:off x="1271819" y="7274650"/>
            <a:ext cx="985005" cy="984999"/>
            <a:chOff x="1271819" y="7274650"/>
            <a:chExt cx="985005" cy="984999"/>
          </a:xfrm>
        </p:grpSpPr>
        <p:sp>
          <p:nvSpPr>
            <p:cNvPr id="906" name="Google Shape;906;p77"/>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7" name="Google Shape;907;p77"/>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78"/>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913" name="Google Shape;913;p7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914" name="Google Shape;914;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15" name="Google Shape;915;p78"/>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916" name="Google Shape;916;p78"/>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917" name="Google Shape;917;p78"/>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918" name="Google Shape;918;p78"/>
          <p:cNvGrpSpPr/>
          <p:nvPr/>
        </p:nvGrpSpPr>
        <p:grpSpPr>
          <a:xfrm>
            <a:off x="9231925" y="3829750"/>
            <a:ext cx="1181001" cy="1181001"/>
            <a:chOff x="9231925" y="3829750"/>
            <a:chExt cx="1181001" cy="1181001"/>
          </a:xfrm>
        </p:grpSpPr>
        <p:sp>
          <p:nvSpPr>
            <p:cNvPr id="919" name="Google Shape;919;p78"/>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20" name="Google Shape;920;p78"/>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921" name="Google Shape;921;p78"/>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22" name="Google Shape;922;p78"/>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923" name="Google Shape;923;p78"/>
          <p:cNvGrpSpPr/>
          <p:nvPr/>
        </p:nvGrpSpPr>
        <p:grpSpPr>
          <a:xfrm>
            <a:off x="1243214" y="5613324"/>
            <a:ext cx="1039701" cy="1039701"/>
            <a:chOff x="1243214" y="5613324"/>
            <a:chExt cx="1039701" cy="1039701"/>
          </a:xfrm>
        </p:grpSpPr>
        <p:sp>
          <p:nvSpPr>
            <p:cNvPr id="924" name="Google Shape;924;p78"/>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25" name="Google Shape;925;p78"/>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926" name="Google Shape;926;p78"/>
          <p:cNvGrpSpPr/>
          <p:nvPr/>
        </p:nvGrpSpPr>
        <p:grpSpPr>
          <a:xfrm>
            <a:off x="9082175" y="5667975"/>
            <a:ext cx="1480500" cy="1480350"/>
            <a:chOff x="9082175" y="5667975"/>
            <a:chExt cx="1480500" cy="1480350"/>
          </a:xfrm>
        </p:grpSpPr>
        <p:sp>
          <p:nvSpPr>
            <p:cNvPr id="927" name="Google Shape;927;p78"/>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28" name="Google Shape;928;p78"/>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7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935" name="Google Shape;935;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36" name="Google Shape;936;p79"/>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937" name="Google Shape;937;p79"/>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938" name="Google Shape;938;p79"/>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939" name="Google Shape;939;p79"/>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940" name="Google Shape;940;p79"/>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941" name="Google Shape;941;p79"/>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942" name="Google Shape;942;p79"/>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943" name="Google Shape;943;p79"/>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944" name="Google Shape;944;p79"/>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945" name="Google Shape;945;p79"/>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8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952" name="Google Shape;952;p8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53" name="Google Shape;953;p80"/>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954" name="Google Shape;954;p80"/>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55" name="Google Shape;955;p80"/>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956" name="Google Shape;956;p80"/>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957" name="Google Shape;957;p80"/>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2" name="Shape 962"/>
        <p:cNvGrpSpPr/>
        <p:nvPr/>
      </p:nvGrpSpPr>
      <p:grpSpPr>
        <a:xfrm>
          <a:off x="0" y="0"/>
          <a:ext cx="0" cy="0"/>
          <a:chOff x="0" y="0"/>
          <a:chExt cx="0" cy="0"/>
        </a:xfrm>
      </p:grpSpPr>
      <p:sp>
        <p:nvSpPr>
          <p:cNvPr id="963" name="Google Shape;963;p8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964" name="Google Shape;964;p81"/>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965" name="Google Shape;965;p8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66" name="Google Shape;966;p81"/>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67" name="Google Shape;967;p81"/>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968" name="Google Shape;968;p81"/>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969" name="Google Shape;969;p81"/>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8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976" name="Google Shape;976;p8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77" name="Google Shape;977;p82"/>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978" name="Google Shape;978;p82"/>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79" name="Google Shape;979;p82"/>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980" name="Google Shape;980;p82"/>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981" name="Google Shape;981;p82"/>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85" name="Shape 985"/>
        <p:cNvGrpSpPr/>
        <p:nvPr/>
      </p:nvGrpSpPr>
      <p:grpSpPr>
        <a:xfrm>
          <a:off x="0" y="0"/>
          <a:ext cx="0" cy="0"/>
          <a:chOff x="0" y="0"/>
          <a:chExt cx="0" cy="0"/>
        </a:xfrm>
      </p:grpSpPr>
      <p:sp>
        <p:nvSpPr>
          <p:cNvPr id="986" name="Google Shape;986;p8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Ways to improve members retention</a:t>
            </a:r>
            <a:endParaRPr/>
          </a:p>
        </p:txBody>
      </p:sp>
      <p:sp>
        <p:nvSpPr>
          <p:cNvPr id="987" name="Google Shape;987;p8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88" name="Google Shape;988;p83"/>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450850" lvl="0" marL="914400" rtl="0" algn="l">
              <a:spcBef>
                <a:spcPts val="0"/>
              </a:spcBef>
              <a:spcAft>
                <a:spcPts val="0"/>
              </a:spcAft>
              <a:buSzPts val="3500"/>
              <a:buAutoNum type="arabicPeriod"/>
            </a:pPr>
            <a:r>
              <a:rPr lang="en" sz="3500"/>
              <a:t>Improve the product - deliver more value</a:t>
            </a:r>
            <a:endParaRPr sz="3500"/>
          </a:p>
          <a:p>
            <a:pPr indent="-450850" lvl="0" marL="914400" rtl="0" algn="l">
              <a:spcBef>
                <a:spcPts val="0"/>
              </a:spcBef>
              <a:spcAft>
                <a:spcPts val="0"/>
              </a:spcAft>
              <a:buSzPts val="3500"/>
              <a:buAutoNum type="arabicPeriod"/>
            </a:pPr>
            <a:r>
              <a:rPr lang="en" sz="3500"/>
              <a:t>Improve the onboarding process - connect more users to the existing value </a:t>
            </a:r>
            <a:endParaRPr sz="3500"/>
          </a:p>
          <a:p>
            <a:pPr indent="-450850" lvl="0" marL="914400" rtl="0" algn="l">
              <a:spcBef>
                <a:spcPts val="0"/>
              </a:spcBef>
              <a:spcAft>
                <a:spcPts val="0"/>
              </a:spcAft>
              <a:buSzPts val="3500"/>
              <a:buAutoNum type="arabicPeriod"/>
            </a:pPr>
            <a:r>
              <a:rPr lang="en" sz="3500"/>
              <a:t>Make it </a:t>
            </a:r>
            <a:r>
              <a:rPr lang="en" sz="3500"/>
              <a:t>stickier</a:t>
            </a:r>
            <a:r>
              <a:rPr lang="en" sz="3500"/>
              <a:t> - make the value hard to give up </a:t>
            </a:r>
            <a:endParaRPr sz="3500"/>
          </a:p>
          <a:p>
            <a:pPr indent="-450850" lvl="0" marL="914400" rtl="0" algn="l">
              <a:spcBef>
                <a:spcPts val="0"/>
              </a:spcBef>
              <a:spcAft>
                <a:spcPts val="0"/>
              </a:spcAft>
              <a:buSzPts val="3500"/>
              <a:buAutoNum type="arabicPeriod"/>
            </a:pPr>
            <a:r>
              <a:rPr lang="en" sz="3500"/>
              <a:t>Catch them before they leave - give them an excuse to stay </a:t>
            </a:r>
            <a:endParaRPr sz="3500"/>
          </a:p>
          <a:p>
            <a:pPr indent="-450850" lvl="0" marL="914400" rtl="0" algn="l">
              <a:spcBef>
                <a:spcPts val="0"/>
              </a:spcBef>
              <a:spcAft>
                <a:spcPts val="0"/>
              </a:spcAft>
              <a:buSzPts val="3500"/>
              <a:buAutoNum type="arabicPeriod"/>
            </a:pPr>
            <a:r>
              <a:rPr lang="en" sz="3500"/>
              <a:t>Remind them of the value - deliver value more often </a:t>
            </a:r>
            <a:endParaRPr sz="3500"/>
          </a:p>
          <a:p>
            <a:pPr indent="-450850" lvl="0" marL="914400" rtl="0" algn="l">
              <a:spcBef>
                <a:spcPts val="0"/>
              </a:spcBef>
              <a:spcAft>
                <a:spcPts val="0"/>
              </a:spcAft>
              <a:buSzPts val="3500"/>
              <a:buAutoNum type="arabicPeriod"/>
            </a:pPr>
            <a:r>
              <a:rPr lang="en" sz="3500"/>
              <a:t>Bring them back after they’ve gone - remind them of what they’re missing</a:t>
            </a:r>
            <a:endParaRPr sz="3500"/>
          </a:p>
          <a:p>
            <a:pPr indent="-450850" lvl="0" marL="914400" rtl="0" algn="l">
              <a:spcBef>
                <a:spcPts val="0"/>
              </a:spcBef>
              <a:spcAft>
                <a:spcPts val="0"/>
              </a:spcAft>
              <a:buSzPts val="3500"/>
              <a:buAutoNum type="arabicPeriod"/>
            </a:pPr>
            <a:r>
              <a:rPr lang="en" sz="3500"/>
              <a:t>Change them - target a more suitable </a:t>
            </a:r>
            <a:r>
              <a:rPr lang="en" sz="3500"/>
              <a:t>audience</a:t>
            </a:r>
            <a:r>
              <a:rPr lang="en" sz="3500"/>
              <a:t> </a:t>
            </a:r>
            <a:endParaRPr sz="35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3" name="Shape 993"/>
        <p:cNvGrpSpPr/>
        <p:nvPr/>
      </p:nvGrpSpPr>
      <p:grpSpPr>
        <a:xfrm>
          <a:off x="0" y="0"/>
          <a:ext cx="0" cy="0"/>
          <a:chOff x="0" y="0"/>
          <a:chExt cx="0" cy="0"/>
        </a:xfrm>
      </p:grpSpPr>
      <p:sp>
        <p:nvSpPr>
          <p:cNvPr id="994" name="Google Shape;994;p8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995" name="Google Shape;995;p8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85"/>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2" name="Google Shape;1002;p85"/>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3" name="Google Shape;1003;p85"/>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4" name="Google Shape;1004;p85"/>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5" name="Google Shape;1005;p85"/>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6" name="Google Shape;1006;p85"/>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7" name="Google Shape;1007;p85"/>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8" name="Google Shape;1008;p85"/>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09" name="Google Shape;1009;p85"/>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1010" name="Google Shape;1010;p85"/>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1011" name="Google Shape;1011;p85"/>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1012" name="Google Shape;1012;p85"/>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1013" name="Google Shape;1013;p85"/>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1014" name="Google Shape;1014;p85"/>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1015" name="Google Shape;1015;p85"/>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1016" name="Google Shape;1016;p85"/>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1017" name="Google Shape;1017;p85"/>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1018" name="Google Shape;1018;p85"/>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1019" name="Google Shape;1019;p85"/>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1020" name="Google Shape;1020;p85"/>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1021" name="Google Shape;1021;p85"/>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1022" name="Google Shape;1022;p85"/>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1023" name="Google Shape;1023;p85"/>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1024" name="Google Shape;1024;p85"/>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1025" name="Google Shape;1025;p85"/>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grpSp>
        <p:nvGrpSpPr>
          <p:cNvPr id="1026" name="Google Shape;1026;p85"/>
          <p:cNvGrpSpPr/>
          <p:nvPr/>
        </p:nvGrpSpPr>
        <p:grpSpPr>
          <a:xfrm>
            <a:off x="-1083008" y="2400300"/>
            <a:ext cx="906317" cy="5037750"/>
            <a:chOff x="-1083008" y="2400300"/>
            <a:chExt cx="906317" cy="5037750"/>
          </a:xfrm>
        </p:grpSpPr>
        <p:sp>
          <p:nvSpPr>
            <p:cNvPr id="1027" name="Google Shape;1027;p85"/>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8" name="Google Shape;1028;p85"/>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29" name="Google Shape;1029;p85"/>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0" name="Google Shape;1030;p85"/>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1" name="Google Shape;1031;p85"/>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35" name="Shape 1035"/>
        <p:cNvGrpSpPr/>
        <p:nvPr/>
      </p:nvGrpSpPr>
      <p:grpSpPr>
        <a:xfrm>
          <a:off x="0" y="0"/>
          <a:ext cx="0" cy="0"/>
          <a:chOff x="0" y="0"/>
          <a:chExt cx="0" cy="0"/>
        </a:xfrm>
      </p:grpSpPr>
      <p:sp>
        <p:nvSpPr>
          <p:cNvPr id="1036" name="Google Shape;1036;p86"/>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AI Trends </a:t>
            </a:r>
            <a:endParaRPr/>
          </a:p>
        </p:txBody>
      </p:sp>
      <p:graphicFrame>
        <p:nvGraphicFramePr>
          <p:cNvPr id="1037" name="Google Shape;1037;p86"/>
          <p:cNvGraphicFramePr/>
          <p:nvPr/>
        </p:nvGraphicFramePr>
        <p:xfrm>
          <a:off x="218746" y="1575810"/>
          <a:ext cx="3000000" cy="3000000"/>
        </p:xfrm>
        <a:graphic>
          <a:graphicData uri="http://schemas.openxmlformats.org/drawingml/2006/table">
            <a:tbl>
              <a:tblPr>
                <a:noFill/>
                <a:tableStyleId>{A65B7156-2ADB-464E-BBED-1133867FBFD9}</a:tableStyleId>
              </a:tblPr>
              <a:tblGrid>
                <a:gridCol w="6091600"/>
                <a:gridCol w="11758950"/>
              </a:tblGrid>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Emergence of Small and Medium Language Models</a:t>
                      </a:r>
                      <a:endParaRPr b="1" sz="2800">
                        <a:solidFill>
                          <a:schemeClr val="lt1"/>
                        </a:solidFill>
                        <a:latin typeface="Open Sans"/>
                        <a:ea typeface="Open Sans"/>
                        <a:cs typeface="Open Sans"/>
                        <a:sym typeface="Open Sans"/>
                      </a:endParaRPr>
                    </a:p>
                  </a:txBody>
                  <a:tcPr marT="182850" marB="182850" marR="182850" marL="182850" anchor="ctr">
                    <a:solidFill>
                      <a:srgbClr val="4C1130"/>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Smaller, more efficient models.</a:t>
                      </a:r>
                      <a:r>
                        <a:rPr lang="en" sz="2000">
                          <a:latin typeface="Open Sans"/>
                          <a:ea typeface="Open Sans"/>
                          <a:cs typeface="Open Sans"/>
                          <a:sym typeface="Open Sans"/>
                        </a:rPr>
                        <a:t> Striking a balance between performance and resource requirements, making them suitable for various applications, especially in resource-constrained environments.</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Customized Local Models and Efficient Data Pipelines</a:t>
                      </a:r>
                      <a:endParaRPr b="1" sz="2800">
                        <a:solidFill>
                          <a:schemeClr val="lt1"/>
                        </a:solidFill>
                        <a:latin typeface="Open Sans"/>
                        <a:ea typeface="Open Sans"/>
                        <a:cs typeface="Open Sans"/>
                        <a:sym typeface="Open Sans"/>
                      </a:endParaRPr>
                    </a:p>
                  </a:txBody>
                  <a:tcPr marT="182850" marB="182850" marR="182850" marL="182850" anchor="ctr">
                    <a:solidFill>
                      <a:srgbClr val="20124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Shifting toward customized AI models </a:t>
                      </a:r>
                      <a:r>
                        <a:rPr lang="en" sz="2000">
                          <a:latin typeface="Open Sans"/>
                          <a:ea typeface="Open Sans"/>
                          <a:cs typeface="Open Sans"/>
                          <a:sym typeface="Open Sans"/>
                        </a:rPr>
                        <a:t>tailored to specific use cases. Organizations are creating local models that cater to their unique requirements, leveraging domain-specific data and fine-tuning.</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on Edge, On-Device LLM Models</a:t>
                      </a:r>
                      <a:endParaRPr b="1" sz="2800">
                        <a:solidFill>
                          <a:schemeClr val="lt1"/>
                        </a:solidFill>
                        <a:latin typeface="Open Sans"/>
                        <a:ea typeface="Open Sans"/>
                        <a:cs typeface="Open Sans"/>
                        <a:sym typeface="Open Sans"/>
                      </a:endParaRPr>
                    </a:p>
                  </a:txBody>
                  <a:tcPr marT="182850" marB="182850" marR="182850" marL="182850" anchor="ctr">
                    <a:solidFill>
                      <a:srgbClr val="07376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adoption of Edge AI </a:t>
                      </a:r>
                      <a:r>
                        <a:rPr lang="en" sz="2000">
                          <a:latin typeface="Open Sans"/>
                          <a:ea typeface="Open Sans"/>
                          <a:cs typeface="Open Sans"/>
                          <a:sym typeface="Open Sans"/>
                        </a:rPr>
                        <a:t>due to its benefits on privacy by processing data locally, latency reduction and real time decision making. </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Ethics and Transparency</a:t>
                      </a:r>
                      <a:endParaRPr b="1" sz="2800">
                        <a:solidFill>
                          <a:schemeClr val="lt1"/>
                        </a:solidFill>
                        <a:latin typeface="Open Sans"/>
                        <a:ea typeface="Open Sans"/>
                        <a:cs typeface="Open Sans"/>
                        <a:sym typeface="Open Sans"/>
                      </a:endParaRPr>
                    </a:p>
                  </a:txBody>
                  <a:tcPr marT="182850" marB="182850" marR="182850" marL="182850" anchor="ctr">
                    <a:solidFill>
                      <a:srgbClr val="1C4587"/>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focus on developing AI systems that are fair, unbiased, and ethically sound</a:t>
                      </a:r>
                      <a:r>
                        <a:rPr lang="en" sz="2000">
                          <a:latin typeface="Open Sans"/>
                          <a:ea typeface="Open Sans"/>
                          <a:cs typeface="Open Sans"/>
                          <a:sym typeface="Open Sans"/>
                        </a:rPr>
                        <a:t>, addressing issues of accountability and trust. Organizations and governments are developing guidelines and regulations to ensure transparency, fairness, accountability, and privacy in AI systems.</a:t>
                      </a:r>
                      <a:endParaRPr sz="2000">
                        <a:latin typeface="Open Sans"/>
                        <a:ea typeface="Open Sans"/>
                        <a:cs typeface="Open Sans"/>
                        <a:sym typeface="Open Sans"/>
                      </a:endParaRPr>
                    </a:p>
                  </a:txBody>
                  <a:tcPr marT="182850" marB="182850" marR="182850" marL="182850" anchor="ctr"/>
                </a:tc>
              </a:tr>
              <a:tr h="95855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Fast-Paced Legislative Process</a:t>
                      </a:r>
                      <a:endParaRPr b="1" sz="2800">
                        <a:solidFill>
                          <a:schemeClr val="lt1"/>
                        </a:solidFill>
                        <a:latin typeface="Open Sans"/>
                        <a:ea typeface="Open Sans"/>
                        <a:cs typeface="Open Sans"/>
                        <a:sym typeface="Open Sans"/>
                      </a:endParaRPr>
                    </a:p>
                  </a:txBody>
                  <a:tcPr marT="182850" marB="182850" marR="182850" marL="182850" anchor="ctr">
                    <a:solidFill>
                      <a:srgbClr val="0C343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Governments are rapidly adapting to regulate AI. </a:t>
                      </a:r>
                      <a:r>
                        <a:rPr lang="en" sz="2000">
                          <a:latin typeface="Open Sans"/>
                          <a:ea typeface="Open Sans"/>
                          <a:cs typeface="Open Sans"/>
                          <a:sym typeface="Open Sans"/>
                        </a:rPr>
                        <a:t>Legislation covers areas like data privacy, bias mitigation, and AI accountability, impacting how organizations develop and deploy AI solutions.</a:t>
                      </a:r>
                      <a:endParaRPr sz="2000">
                        <a:latin typeface="Open Sans"/>
                        <a:ea typeface="Open Sans"/>
                        <a:cs typeface="Open Sans"/>
                        <a:sym typeface="Open Sans"/>
                      </a:endParaRPr>
                    </a:p>
                  </a:txBody>
                  <a:tcPr marT="182850" marB="182850" marR="182850" marL="182850" anchor="ctr"/>
                </a:tc>
              </a:tr>
              <a:tr h="7519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Open Source, AI &amp; Collaboration</a:t>
                      </a:r>
                      <a:endParaRPr b="1" sz="2800">
                        <a:solidFill>
                          <a:schemeClr val="lt1"/>
                        </a:solidFill>
                        <a:latin typeface="Open Sans"/>
                        <a:ea typeface="Open Sans"/>
                        <a:cs typeface="Open Sans"/>
                        <a:sym typeface="Open Sans"/>
                      </a:endParaRPr>
                    </a:p>
                  </a:txBody>
                  <a:tcPr marT="182850" marB="182850" marR="182850" marL="182850" anchor="ctr">
                    <a:solidFill>
                      <a:srgbClr val="274E1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The open-source community was, is and will continue to play a crucial role in shaping AI development. </a:t>
                      </a:r>
                      <a:endParaRPr b="1" sz="2000">
                        <a:latin typeface="Open Sans"/>
                        <a:ea typeface="Open Sans"/>
                        <a:cs typeface="Open Sans"/>
                        <a:sym typeface="Open Sans"/>
                      </a:endParaRPr>
                    </a:p>
                  </a:txBody>
                  <a:tcPr marT="182850" marB="182850" marR="182850" marL="182850" anchor="ct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134" name="Google Shape;134;p24"/>
          <p:cNvPicPr preferRelativeResize="0"/>
          <p:nvPr/>
        </p:nvPicPr>
        <p:blipFill rotWithShape="1">
          <a:blip r:embed="rId3">
            <a:alphaModFix/>
          </a:blip>
          <a:srcRect b="0" l="10864" r="9307" t="0"/>
          <a:stretch/>
        </p:blipFill>
        <p:spPr>
          <a:xfrm>
            <a:off x="4187275" y="5476075"/>
            <a:ext cx="257725" cy="236075"/>
          </a:xfrm>
          <a:prstGeom prst="rect">
            <a:avLst/>
          </a:prstGeom>
          <a:noFill/>
          <a:ln cap="flat" cmpd="sng" w="9525">
            <a:solidFill>
              <a:schemeClr val="dk1"/>
            </a:solidFill>
            <a:prstDash val="solid"/>
            <a:round/>
            <a:headEnd len="sm" w="sm" type="none"/>
            <a:tailEnd len="sm" w="sm" type="none"/>
          </a:ln>
        </p:spPr>
      </p:pic>
      <p:grpSp>
        <p:nvGrpSpPr>
          <p:cNvPr id="135" name="Google Shape;135;p24"/>
          <p:cNvGrpSpPr/>
          <p:nvPr/>
        </p:nvGrpSpPr>
        <p:grpSpPr>
          <a:xfrm>
            <a:off x="13314321" y="1044625"/>
            <a:ext cx="2917638" cy="8358976"/>
            <a:chOff x="13314321" y="1044625"/>
            <a:chExt cx="2917638" cy="8358976"/>
          </a:xfrm>
        </p:grpSpPr>
        <p:sp>
          <p:nvSpPr>
            <p:cNvPr id="136" name="Google Shape;136;p24"/>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359+ Projects</a:t>
              </a:r>
              <a:endParaRPr b="1" i="0" sz="1800" u="none" cap="none" strike="noStrike">
                <a:solidFill>
                  <a:srgbClr val="FFFFFF"/>
                </a:solidFill>
                <a:latin typeface="Bitter"/>
                <a:ea typeface="Bitter"/>
                <a:cs typeface="Bitter"/>
                <a:sym typeface="Bitter"/>
              </a:endParaRPr>
            </a:p>
          </p:txBody>
        </p:sp>
        <p:sp>
          <p:nvSpPr>
            <p:cNvPr id="137" name="Google Shape;137;p24"/>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38" name="Google Shape;138;p24"/>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39" name="Google Shape;139;p24"/>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40" name="Google Shape;140;p24"/>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41" name="Google Shape;141;p24"/>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42" name="Google Shape;142;p24"/>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43" name="Google Shape;143;p24"/>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44" name="Google Shape;144;p24"/>
          <p:cNvPicPr preferRelativeResize="0"/>
          <p:nvPr/>
        </p:nvPicPr>
        <p:blipFill>
          <a:blip r:embed="rId5">
            <a:alphaModFix/>
          </a:blip>
          <a:stretch>
            <a:fillRect/>
          </a:stretch>
        </p:blipFill>
        <p:spPr>
          <a:xfrm>
            <a:off x="914400" y="2573550"/>
            <a:ext cx="12018201" cy="6455725"/>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7"/>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4" name="Google Shape;1044;p87"/>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5" name="Google Shape;1045;p87"/>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6" name="Google Shape;1046;p87"/>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7" name="Google Shape;1047;p87"/>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8" name="Google Shape;1048;p87"/>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49" name="Google Shape;1049;p87"/>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0" name="Google Shape;1050;p87"/>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1" name="Google Shape;1051;p87"/>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52" name="Google Shape;1052;p87"/>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1053" name="Google Shape;1053;p87"/>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54" name="Google Shape;1054;p8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1055" name="Google Shape;1055;p87"/>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1056" name="Google Shape;1056;p87"/>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1057" name="Google Shape;1057;p87"/>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1058" name="Google Shape;1058;p87"/>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1059" name="Google Shape;1059;p87"/>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1060" name="Google Shape;1060;p87"/>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1061" name="Google Shape;1061;p87"/>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1062" name="Google Shape;1062;p87"/>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1063" name="Google Shape;1063;p87"/>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1064" name="Google Shape;1064;p87"/>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1065" name="Google Shape;1065;p87"/>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1066" name="Google Shape;1066;p87"/>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1067" name="Google Shape;1067;p87"/>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1068" name="Google Shape;1068;p87"/>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1069" name="Google Shape;1069;p87"/>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1070" name="Google Shape;1070;p87"/>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1071" name="Google Shape;1071;p87"/>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6" name="Shape 1076"/>
        <p:cNvGrpSpPr/>
        <p:nvPr/>
      </p:nvGrpSpPr>
      <p:grpSpPr>
        <a:xfrm>
          <a:off x="0" y="0"/>
          <a:ext cx="0" cy="0"/>
          <a:chOff x="0" y="0"/>
          <a:chExt cx="0" cy="0"/>
        </a:xfrm>
      </p:grpSpPr>
      <p:grpSp>
        <p:nvGrpSpPr>
          <p:cNvPr id="1077" name="Google Shape;1077;p88"/>
          <p:cNvGrpSpPr/>
          <p:nvPr/>
        </p:nvGrpSpPr>
        <p:grpSpPr>
          <a:xfrm>
            <a:off x="787900" y="2125400"/>
            <a:ext cx="1398799" cy="1398801"/>
            <a:chOff x="787900" y="2125400"/>
            <a:chExt cx="1398799" cy="1398801"/>
          </a:xfrm>
        </p:grpSpPr>
        <p:sp>
          <p:nvSpPr>
            <p:cNvPr id="1078" name="Google Shape;1078;p88"/>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79" name="Google Shape;1079;p88"/>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1080" name="Google Shape;1080;p88"/>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81" name="Google Shape;1081;p88"/>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1082" name="Google Shape;1082;p88"/>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1083" name="Google Shape;1083;p88"/>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1084" name="Google Shape;1084;p88"/>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1085" name="Google Shape;1085;p88"/>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1086" name="Google Shape;1086;p88"/>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1087" name="Google Shape;1087;p88"/>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1088" name="Google Shape;1088;p88"/>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1089" name="Google Shape;1089;p88"/>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1090" name="Google Shape;1090;p88"/>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1091" name="Google Shape;1091;p88"/>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1092" name="Google Shape;1092;p88"/>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1093" name="Google Shape;1093;p88"/>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1094" name="Google Shape;1094;p88"/>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1095" name="Google Shape;1095;p88"/>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1096" name="Google Shape;1096;p88"/>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1097" name="Google Shape;1097;p88"/>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1098" name="Google Shape;1098;p88"/>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1099" name="Google Shape;1099;p88"/>
          <p:cNvGrpSpPr/>
          <p:nvPr/>
        </p:nvGrpSpPr>
        <p:grpSpPr>
          <a:xfrm>
            <a:off x="5283487" y="2125399"/>
            <a:ext cx="1398799" cy="1398801"/>
            <a:chOff x="5283487" y="2125399"/>
            <a:chExt cx="1398799" cy="1398801"/>
          </a:xfrm>
        </p:grpSpPr>
        <p:sp>
          <p:nvSpPr>
            <p:cNvPr id="1100" name="Google Shape;1100;p88"/>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1" name="Google Shape;1101;p88"/>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1102" name="Google Shape;1102;p88"/>
          <p:cNvGrpSpPr/>
          <p:nvPr/>
        </p:nvGrpSpPr>
        <p:grpSpPr>
          <a:xfrm>
            <a:off x="14138550" y="2220563"/>
            <a:ext cx="1164300" cy="1176941"/>
            <a:chOff x="14138550" y="2220563"/>
            <a:chExt cx="1164300" cy="1176941"/>
          </a:xfrm>
        </p:grpSpPr>
        <p:sp>
          <p:nvSpPr>
            <p:cNvPr id="1103" name="Google Shape;1103;p88"/>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4" name="Google Shape;1104;p88"/>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1105" name="Google Shape;1105;p88"/>
          <p:cNvGrpSpPr/>
          <p:nvPr/>
        </p:nvGrpSpPr>
        <p:grpSpPr>
          <a:xfrm>
            <a:off x="9729925" y="2202901"/>
            <a:ext cx="1330725" cy="1243750"/>
            <a:chOff x="9729925" y="2202901"/>
            <a:chExt cx="1330725" cy="1243750"/>
          </a:xfrm>
        </p:grpSpPr>
        <p:sp>
          <p:nvSpPr>
            <p:cNvPr id="1106" name="Google Shape;1106;p88"/>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7" name="Google Shape;1107;p88"/>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1108" name="Google Shape;1108;p88"/>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1109" name="Google Shape;1109;p88"/>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grpSp>
        <p:nvGrpSpPr>
          <p:cNvPr id="1110" name="Google Shape;1110;p88"/>
          <p:cNvGrpSpPr/>
          <p:nvPr/>
        </p:nvGrpSpPr>
        <p:grpSpPr>
          <a:xfrm>
            <a:off x="-2386983" y="3098400"/>
            <a:ext cx="906317" cy="5037750"/>
            <a:chOff x="-1083008" y="2400300"/>
            <a:chExt cx="906317" cy="5037750"/>
          </a:xfrm>
        </p:grpSpPr>
        <p:sp>
          <p:nvSpPr>
            <p:cNvPr id="1111" name="Google Shape;1111;p88"/>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2" name="Google Shape;1112;p88"/>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3" name="Google Shape;1113;p88"/>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4" name="Google Shape;1114;p88"/>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15" name="Google Shape;1115;p88"/>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9" name="Shape 1119"/>
        <p:cNvGrpSpPr/>
        <p:nvPr/>
      </p:nvGrpSpPr>
      <p:grpSpPr>
        <a:xfrm>
          <a:off x="0" y="0"/>
          <a:ext cx="0" cy="0"/>
          <a:chOff x="0" y="0"/>
          <a:chExt cx="0" cy="0"/>
        </a:xfrm>
      </p:grpSpPr>
      <p:sp>
        <p:nvSpPr>
          <p:cNvPr id="1120" name="Google Shape;1120;p8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1121" name="Google Shape;1121;p89"/>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Model Size</a:t>
            </a:r>
            <a:r>
              <a:rPr lang="en" sz="2000"/>
              <a:t> </a:t>
            </a:r>
            <a:endParaRPr sz="2000"/>
          </a:p>
          <a:p>
            <a:pPr indent="0" lvl="0" marL="457200" rtl="0" algn="l">
              <a:lnSpc>
                <a:spcPct val="115000"/>
              </a:lnSpc>
              <a:spcBef>
                <a:spcPts val="0"/>
              </a:spcBef>
              <a:spcAft>
                <a:spcPts val="0"/>
              </a:spcAft>
              <a:buNone/>
            </a:pPr>
            <a:r>
              <a:rPr lang="en" sz="2000"/>
              <a:t>LLMs have been steadily increasing in size and complexity. The shift from GPT-2 to GPT-3 saw a 100x increase in model parameters, and 6x increase from GPT-3 to GPT-4, enabling more nuanced language processing and higher-quality outputs.</a:t>
            </a:r>
            <a:endParaRPr sz="2000"/>
          </a:p>
          <a:p>
            <a:pPr indent="-355600" lvl="0" marL="457200" rtl="0" algn="l">
              <a:lnSpc>
                <a:spcPct val="115000"/>
              </a:lnSpc>
              <a:spcBef>
                <a:spcPts val="1000"/>
              </a:spcBef>
              <a:spcAft>
                <a:spcPts val="0"/>
              </a:spcAft>
              <a:buSzPts val="2000"/>
              <a:buFont typeface="Arial"/>
              <a:buAutoNum type="arabicPeriod"/>
            </a:pPr>
            <a:r>
              <a:rPr b="1" lang="en" sz="2000"/>
              <a:t>Pre-training and Fine-Tuning</a:t>
            </a:r>
            <a:endParaRPr b="1" sz="2000"/>
          </a:p>
          <a:p>
            <a:pPr indent="0" lvl="0" marL="457200" rtl="0" algn="l">
              <a:lnSpc>
                <a:spcPct val="115000"/>
              </a:lnSpc>
              <a:spcBef>
                <a:spcPts val="0"/>
              </a:spcBef>
              <a:spcAft>
                <a:spcPts val="0"/>
              </a:spcAft>
              <a:buNone/>
            </a:pPr>
            <a:r>
              <a:rPr lang="en" sz="2000"/>
              <a:t>Pre-training on large-scale datasets followed by fine-tuning on specific tasks has become a common approach in LLM development. This two-step process enhances model performance and allows for transfer learning across domains.</a:t>
            </a:r>
            <a:endParaRPr sz="2000"/>
          </a:p>
          <a:p>
            <a:pPr indent="-355600" lvl="0" marL="457200" rtl="0" algn="l">
              <a:lnSpc>
                <a:spcPct val="115000"/>
              </a:lnSpc>
              <a:spcBef>
                <a:spcPts val="1000"/>
              </a:spcBef>
              <a:spcAft>
                <a:spcPts val="0"/>
              </a:spcAft>
              <a:buSzPts val="2000"/>
              <a:buFont typeface="Arial"/>
              <a:buAutoNum type="arabicPeriod"/>
            </a:pPr>
            <a:r>
              <a:rPr b="1" lang="en" sz="2000"/>
              <a:t>Few-shot and Zero-shot Learning</a:t>
            </a:r>
            <a:endParaRPr b="1" sz="2000"/>
          </a:p>
          <a:p>
            <a:pPr indent="0" lvl="0" marL="457200" rtl="0" algn="l">
              <a:lnSpc>
                <a:spcPct val="115000"/>
              </a:lnSpc>
              <a:spcBef>
                <a:spcPts val="0"/>
              </a:spcBef>
              <a:spcAft>
                <a:spcPts val="0"/>
              </a:spcAft>
              <a:buNone/>
            </a:pPr>
            <a:r>
              <a:rPr lang="en" sz="2000"/>
              <a:t>LLMs have shown promising capabilities in few-shot and zero-shot learning, where they can perform tasks with minimal or no task-specific training examples. This trend has implications for rapid prototyping and reducing data requirements.</a:t>
            </a:r>
            <a:endParaRPr sz="2000"/>
          </a:p>
          <a:p>
            <a:pPr indent="-355600" lvl="0" marL="457200" rtl="0" algn="l">
              <a:lnSpc>
                <a:spcPct val="115000"/>
              </a:lnSpc>
              <a:spcBef>
                <a:spcPts val="1000"/>
              </a:spcBef>
              <a:spcAft>
                <a:spcPts val="0"/>
              </a:spcAft>
              <a:buSzPts val="2000"/>
              <a:buFont typeface="Arial"/>
              <a:buAutoNum type="arabicPeriod"/>
            </a:pPr>
            <a:r>
              <a:rPr b="1" lang="en" sz="2000"/>
              <a:t>Multimodal LLMs</a:t>
            </a:r>
            <a:endParaRPr b="1" sz="2000"/>
          </a:p>
          <a:p>
            <a:pPr indent="0" lvl="0" marL="457200" rtl="0" algn="l">
              <a:lnSpc>
                <a:spcPct val="115000"/>
              </a:lnSpc>
              <a:spcBef>
                <a:spcPts val="0"/>
              </a:spcBef>
              <a:spcAft>
                <a:spcPts val="0"/>
              </a:spcAft>
              <a:buNone/>
            </a:pPr>
            <a:r>
              <a:rPr lang="en" sz="2000"/>
              <a:t>There is an increasing focus on developing multimodal LLMs that can process and generate text in conjunction with other media types, such as images, audio and video. These models enable more comprehensive and interactive AI experiences.</a:t>
            </a:r>
            <a:endParaRPr sz="2000"/>
          </a:p>
          <a:p>
            <a:pPr indent="0" lvl="0" marL="0" rtl="0" algn="l">
              <a:lnSpc>
                <a:spcPct val="115000"/>
              </a:lnSpc>
              <a:spcBef>
                <a:spcPts val="0"/>
              </a:spcBef>
              <a:spcAft>
                <a:spcPts val="0"/>
              </a:spcAft>
              <a:buNone/>
            </a:pPr>
            <a:r>
              <a:t/>
            </a:r>
            <a:endParaRPr sz="2000"/>
          </a:p>
        </p:txBody>
      </p:sp>
      <p:sp>
        <p:nvSpPr>
          <p:cNvPr id="1122" name="Google Shape;1122;p8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6" name="Shape 1126"/>
        <p:cNvGrpSpPr/>
        <p:nvPr/>
      </p:nvGrpSpPr>
      <p:grpSpPr>
        <a:xfrm>
          <a:off x="0" y="0"/>
          <a:ext cx="0" cy="0"/>
          <a:chOff x="0" y="0"/>
          <a:chExt cx="0" cy="0"/>
        </a:xfrm>
      </p:grpSpPr>
      <p:sp>
        <p:nvSpPr>
          <p:cNvPr id="1127" name="Google Shape;1127;p9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1128" name="Google Shape;1128;p90"/>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1129" name="Google Shape;1129;p9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3" name="Shape 1133"/>
        <p:cNvGrpSpPr/>
        <p:nvPr/>
      </p:nvGrpSpPr>
      <p:grpSpPr>
        <a:xfrm>
          <a:off x="0" y="0"/>
          <a:ext cx="0" cy="0"/>
          <a:chOff x="0" y="0"/>
          <a:chExt cx="0" cy="0"/>
        </a:xfrm>
      </p:grpSpPr>
      <p:sp>
        <p:nvSpPr>
          <p:cNvPr id="1134" name="Google Shape;1134;p9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1135" name="Google Shape;1135;p91"/>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1136" name="Google Shape;1136;p9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0" name="Shape 1140"/>
        <p:cNvGrpSpPr/>
        <p:nvPr/>
      </p:nvGrpSpPr>
      <p:grpSpPr>
        <a:xfrm>
          <a:off x="0" y="0"/>
          <a:ext cx="0" cy="0"/>
          <a:chOff x="0" y="0"/>
          <a:chExt cx="0" cy="0"/>
        </a:xfrm>
      </p:grpSpPr>
      <p:sp>
        <p:nvSpPr>
          <p:cNvPr id="1141" name="Google Shape;1141;p9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42" name="Google Shape;1142;p9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1143" name="Google Shape;1143;p92"/>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93"/>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Trends</a:t>
            </a:r>
            <a:endParaRPr/>
          </a:p>
        </p:txBody>
      </p:sp>
      <p:graphicFrame>
        <p:nvGraphicFramePr>
          <p:cNvPr id="1149" name="Google Shape;1149;p93"/>
          <p:cNvGraphicFramePr/>
          <p:nvPr/>
        </p:nvGraphicFramePr>
        <p:xfrm>
          <a:off x="799246" y="1561410"/>
          <a:ext cx="3000000" cy="3000000"/>
        </p:xfrm>
        <a:graphic>
          <a:graphicData uri="http://schemas.openxmlformats.org/drawingml/2006/table">
            <a:tbl>
              <a:tblPr>
                <a:noFill/>
                <a:tableStyleId>{A65B7156-2ADB-464E-BBED-1133867FBFD9}</a:tableStyleId>
              </a:tblPr>
              <a:tblGrid>
                <a:gridCol w="5072750"/>
                <a:gridCol w="11347850"/>
              </a:tblGrid>
              <a:tr h="1165300">
                <a:tc>
                  <a:txBody>
                    <a:bodyPr/>
                    <a:lstStyle/>
                    <a:p>
                      <a:pPr indent="0" lvl="0" marL="0" marR="0" rtl="0" algn="l">
                        <a:lnSpc>
                          <a:spcPct val="115000"/>
                        </a:lnSpc>
                        <a:spcBef>
                          <a:spcPts val="0"/>
                        </a:spcBef>
                        <a:spcAft>
                          <a:spcPts val="2000"/>
                        </a:spcAft>
                        <a:buNone/>
                      </a:pPr>
                      <a:r>
                        <a:rPr b="1" lang="en" sz="2200">
                          <a:solidFill>
                            <a:schemeClr val="lt1"/>
                          </a:solidFill>
                        </a:rPr>
                        <a:t>Emergence of Small and Medium Language Models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While LLMs dominate headlines, there’s growing interest in smaller, more efficient models. These models strike a balance between performance and resource requirements, making them suitable for various applications, especially in resource-constrained environments.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Customized Local Models and Data Pipelines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We’re witnessing see a shift toward customized AI models tailored to specific use cases. Organizations will create local models that cater to their unique requirements, leveraging domain-specific data and fine-tuning. Efficient data pipelines will play a crucial role in managing and updating these models.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AI on Edge</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Increased adoption of Edge AI - running AI algorithms directly on devices (such as smartphones, IoT devices, or edge servers) rather than relying solely on cloud-based processing, due to its benefits on privacy, latency reduction and real time decision making. </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Explainable AI and Ethical AI</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Progress in making AI models more interpretable and transparent, helping users understand decision-making processes. Increased focus on developing AI systems that are fair, unbiased, and ethically sound, addressing issues of accountability and trust.</a:t>
                      </a:r>
                      <a:endParaRPr sz="2000"/>
                    </a:p>
                  </a:txBody>
                  <a:tcPr marT="182850" marB="182850" marR="182850" marL="182850" anchor="ctr"/>
                </a:tc>
              </a:tr>
              <a:tr h="958550">
                <a:tc>
                  <a:txBody>
                    <a:bodyPr/>
                    <a:lstStyle/>
                    <a:p>
                      <a:pPr indent="0" lvl="0" marL="0" rtl="0" algn="l">
                        <a:lnSpc>
                          <a:spcPct val="115000"/>
                        </a:lnSpc>
                        <a:spcBef>
                          <a:spcPts val="0"/>
                        </a:spcBef>
                        <a:spcAft>
                          <a:spcPts val="2000"/>
                        </a:spcAft>
                        <a:buNone/>
                      </a:pPr>
                      <a:r>
                        <a:rPr b="1" lang="en" sz="2200">
                          <a:solidFill>
                            <a:schemeClr val="lt1"/>
                          </a:solidFill>
                        </a:rPr>
                        <a:t>Fast-Paced Legislation Process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As AI continues to evolve, governments worldwide are racing to create regulations aimed at addressing AI’s impact on society, privacy, and fairness.</a:t>
                      </a:r>
                      <a:endParaRPr sz="2000"/>
                    </a:p>
                  </a:txBody>
                  <a:tcPr marT="182850" marB="182850" marR="182850" marL="182850" anchor="ctr"/>
                </a:tc>
              </a:tr>
              <a:tr h="751900">
                <a:tc>
                  <a:txBody>
                    <a:bodyPr/>
                    <a:lstStyle/>
                    <a:p>
                      <a:pPr indent="0" lvl="0" marL="0" rtl="0" algn="l">
                        <a:lnSpc>
                          <a:spcPct val="115000"/>
                        </a:lnSpc>
                        <a:spcBef>
                          <a:spcPts val="0"/>
                        </a:spcBef>
                        <a:spcAft>
                          <a:spcPts val="2000"/>
                        </a:spcAft>
                        <a:buNone/>
                      </a:pPr>
                      <a:r>
                        <a:rPr b="1" lang="en" sz="2200">
                          <a:solidFill>
                            <a:schemeClr val="lt1"/>
                          </a:solidFill>
                        </a:rPr>
                        <a:t>Open Source, AI and Collaboration</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The open-source community is and will continue to play a crucial role in shaping AI development. </a:t>
                      </a:r>
                      <a:endParaRPr sz="2000"/>
                    </a:p>
                  </a:txBody>
                  <a:tcPr marT="182850" marB="182850" marR="182850" marL="182850" anchor="ctr"/>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4" name="Shape 1154"/>
        <p:cNvGrpSpPr/>
        <p:nvPr/>
      </p:nvGrpSpPr>
      <p:grpSpPr>
        <a:xfrm>
          <a:off x="0" y="0"/>
          <a:ext cx="0" cy="0"/>
          <a:chOff x="0" y="0"/>
          <a:chExt cx="0" cy="0"/>
        </a:xfrm>
      </p:grpSpPr>
      <p:sp>
        <p:nvSpPr>
          <p:cNvPr id="1155" name="Google Shape;1155;p9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&amp; AI - Core Principles to Embrace</a:t>
            </a:r>
            <a:endParaRPr/>
          </a:p>
        </p:txBody>
      </p:sp>
      <p:sp>
        <p:nvSpPr>
          <p:cNvPr id="1156" name="Google Shape;1156;p94"/>
          <p:cNvSpPr/>
          <p:nvPr/>
        </p:nvSpPr>
        <p:spPr>
          <a:xfrm>
            <a:off x="11168325" y="3145463"/>
            <a:ext cx="7026000" cy="2093400"/>
          </a:xfrm>
          <a:prstGeom prst="chevron">
            <a:avLst>
              <a:gd fmla="val 50000" name="adj"/>
            </a:avLst>
          </a:prstGeom>
          <a:solidFill>
            <a:srgbClr val="1068A2"/>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don’t need to create an AI  project to benefit from it</a:t>
            </a:r>
            <a:endParaRPr b="1" sz="2600">
              <a:solidFill>
                <a:srgbClr val="FFFFFF"/>
              </a:solidFill>
              <a:latin typeface="Red Hat Display"/>
              <a:ea typeface="Red Hat Display"/>
              <a:cs typeface="Red Hat Display"/>
              <a:sym typeface="Red Hat Display"/>
            </a:endParaRPr>
          </a:p>
        </p:txBody>
      </p:sp>
      <p:sp>
        <p:nvSpPr>
          <p:cNvPr id="1157" name="Google Shape;1157;p94"/>
          <p:cNvSpPr txBox="1"/>
          <p:nvPr/>
        </p:nvSpPr>
        <p:spPr>
          <a:xfrm>
            <a:off x="12334050" y="589177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open source AI project and excel in it and drive to a leadership position.</a:t>
            </a:r>
            <a:endParaRPr sz="2600">
              <a:latin typeface="Red Hat Display"/>
              <a:ea typeface="Red Hat Display"/>
              <a:cs typeface="Red Hat Display"/>
              <a:sym typeface="Red Hat Display"/>
            </a:endParaRPr>
          </a:p>
        </p:txBody>
      </p:sp>
      <p:sp>
        <p:nvSpPr>
          <p:cNvPr id="1158" name="Google Shape;1158;p94"/>
          <p:cNvSpPr/>
          <p:nvPr/>
        </p:nvSpPr>
        <p:spPr>
          <a:xfrm>
            <a:off x="0" y="3145200"/>
            <a:ext cx="6366600" cy="2094000"/>
          </a:xfrm>
          <a:prstGeom prst="homePlate">
            <a:avLst>
              <a:gd fmla="val 50000" name="adj"/>
            </a:avLst>
          </a:prstGeom>
          <a:solidFill>
            <a:srgbClr val="001735">
              <a:alpha val="75000"/>
            </a:srgbClr>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can’t hire all the AI Experts in the world</a:t>
            </a:r>
            <a:endParaRPr b="1" sz="2600">
              <a:solidFill>
                <a:srgbClr val="FFFFFF"/>
              </a:solidFill>
              <a:latin typeface="Red Hat Display"/>
              <a:ea typeface="Red Hat Display"/>
              <a:cs typeface="Red Hat Display"/>
              <a:sym typeface="Red Hat Display"/>
            </a:endParaRPr>
          </a:p>
        </p:txBody>
      </p:sp>
      <p:sp>
        <p:nvSpPr>
          <p:cNvPr id="1159" name="Google Shape;1159;p94"/>
          <p:cNvSpPr txBox="1"/>
          <p:nvPr/>
        </p:nvSpPr>
        <p:spPr>
          <a:xfrm>
            <a:off x="231998" y="589174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of them working to address the same challenges as us. </a:t>
            </a:r>
            <a:endParaRPr sz="2600">
              <a:latin typeface="Red Hat Display"/>
              <a:ea typeface="Red Hat Display"/>
              <a:cs typeface="Red Hat Display"/>
              <a:sym typeface="Red Hat Display"/>
            </a:endParaRPr>
          </a:p>
        </p:txBody>
      </p:sp>
      <p:sp>
        <p:nvSpPr>
          <p:cNvPr id="1160" name="Google Shape;1160;p94"/>
          <p:cNvSpPr/>
          <p:nvPr/>
        </p:nvSpPr>
        <p:spPr>
          <a:xfrm>
            <a:off x="5303063" y="3145238"/>
            <a:ext cx="6929400" cy="2094000"/>
          </a:xfrm>
          <a:prstGeom prst="chevron">
            <a:avLst>
              <a:gd fmla="val 50000" name="adj"/>
            </a:avLst>
          </a:prstGeom>
          <a:solidFill>
            <a:srgbClr val="3F3F3F"/>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Open Source AI R&amp;D creates significant value</a:t>
            </a:r>
            <a:endParaRPr b="1" sz="2600">
              <a:solidFill>
                <a:srgbClr val="FFFFFF"/>
              </a:solidFill>
              <a:latin typeface="Red Hat Display"/>
              <a:ea typeface="Red Hat Display"/>
              <a:cs typeface="Red Hat Display"/>
              <a:sym typeface="Red Hat Display"/>
            </a:endParaRPr>
          </a:p>
        </p:txBody>
      </p:sp>
      <p:sp>
        <p:nvSpPr>
          <p:cNvPr id="1161" name="Google Shape;1161;p94"/>
          <p:cNvSpPr txBox="1"/>
          <p:nvPr/>
        </p:nvSpPr>
        <p:spPr>
          <a:xfrm>
            <a:off x="6147937" y="5891813"/>
            <a:ext cx="52398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AI R&amp;D and builds innovation on top of it. </a:t>
            </a:r>
            <a:endParaRPr sz="2600">
              <a:latin typeface="Red Hat Display"/>
              <a:ea typeface="Red Hat Display"/>
              <a:cs typeface="Red Hat Display"/>
              <a:sym typeface="Red Hat Display"/>
            </a:endParaRPr>
          </a:p>
        </p:txBody>
      </p:sp>
      <p:sp>
        <p:nvSpPr>
          <p:cNvPr id="1162" name="Google Shape;1162;p9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9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a:t>
            </a:r>
            <a:r>
              <a:rPr lang="en"/>
              <a:t> does the remainder of 2024 look like?</a:t>
            </a:r>
            <a:endParaRPr/>
          </a:p>
        </p:txBody>
      </p:sp>
      <p:sp>
        <p:nvSpPr>
          <p:cNvPr id="1168" name="Google Shape;1168;p9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69" name="Google Shape;1169;p95"/>
          <p:cNvSpPr txBox="1"/>
          <p:nvPr>
            <p:ph idx="1" type="body"/>
          </p:nvPr>
        </p:nvSpPr>
        <p:spPr>
          <a:xfrm>
            <a:off x="712850" y="1997200"/>
            <a:ext cx="16459200" cy="60009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Clr>
                <a:srgbClr val="1096D5"/>
              </a:buClr>
              <a:buSzPts val="3800"/>
              <a:buChar char="●"/>
            </a:pPr>
            <a:r>
              <a:rPr lang="en" sz="3800"/>
              <a:t>Hosting of new projects providing additional enabling AI technologies</a:t>
            </a:r>
            <a:endParaRPr sz="3800"/>
          </a:p>
          <a:p>
            <a:pPr indent="-571500" lvl="0" marL="685800" rtl="0" algn="l">
              <a:spcBef>
                <a:spcPts val="0"/>
              </a:spcBef>
              <a:spcAft>
                <a:spcPts val="0"/>
              </a:spcAft>
              <a:buClr>
                <a:srgbClr val="1096D5"/>
              </a:buClr>
              <a:buSzPts val="3800"/>
              <a:buChar char="●"/>
            </a:pPr>
            <a:r>
              <a:rPr lang="en" sz="3800"/>
              <a:t>New collaborations with other LF umbrellas  </a:t>
            </a:r>
            <a:endParaRPr sz="3800"/>
          </a:p>
          <a:p>
            <a:pPr indent="-571500" lvl="0" marL="685800" rtl="0" algn="l">
              <a:spcBef>
                <a:spcPts val="0"/>
              </a:spcBef>
              <a:spcAft>
                <a:spcPts val="0"/>
              </a:spcAft>
              <a:buClr>
                <a:srgbClr val="1096D5"/>
              </a:buClr>
              <a:buSzPts val="3800"/>
              <a:buChar char="●"/>
            </a:pPr>
            <a:r>
              <a:rPr lang="en" sz="3800"/>
              <a:t>Implementing new technical integrations across projects </a:t>
            </a:r>
            <a:endParaRPr sz="3800"/>
          </a:p>
          <a:p>
            <a:pPr indent="-571500" lvl="0" marL="685800" rtl="0" algn="l">
              <a:spcBef>
                <a:spcPts val="0"/>
              </a:spcBef>
              <a:spcAft>
                <a:spcPts val="0"/>
              </a:spcAft>
              <a:buClr>
                <a:srgbClr val="1096D5"/>
              </a:buClr>
              <a:buSzPts val="3800"/>
              <a:buChar char="●"/>
            </a:pPr>
            <a:r>
              <a:rPr lang="en" sz="3800"/>
              <a:t>Growing the Generative AI Commons </a:t>
            </a:r>
            <a:endParaRPr sz="3800"/>
          </a:p>
          <a:p>
            <a:pPr indent="-571500" lvl="0" marL="685800" rtl="0" algn="l">
              <a:spcBef>
                <a:spcPts val="0"/>
              </a:spcBef>
              <a:spcAft>
                <a:spcPts val="0"/>
              </a:spcAft>
              <a:buClr>
                <a:srgbClr val="1096D5"/>
              </a:buClr>
              <a:buSzPts val="3800"/>
              <a:buChar char="●"/>
            </a:pPr>
            <a:r>
              <a:rPr lang="en" sz="3800"/>
              <a:t>Driving the Model Openness Framework to production </a:t>
            </a:r>
            <a:endParaRPr sz="3800"/>
          </a:p>
          <a:p>
            <a:pPr indent="-571500" lvl="0" marL="685800" rtl="0" algn="l">
              <a:spcBef>
                <a:spcPts val="0"/>
              </a:spcBef>
              <a:spcAft>
                <a:spcPts val="0"/>
              </a:spcAft>
              <a:buClr>
                <a:srgbClr val="1096D5"/>
              </a:buClr>
              <a:buSzPts val="3800"/>
              <a:buChar char="●"/>
            </a:pPr>
            <a:r>
              <a:rPr lang="en" sz="3800"/>
              <a:t>Providing new training courses </a:t>
            </a:r>
            <a:endParaRPr sz="38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96"/>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1175" name="Google Shape;1175;p96"/>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1176" name="Google Shape;1176;p9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177" name="Google Shape;1177;p96"/>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id="1178" name="Google Shape;1178;p96">
            <a:hlinkClick r:id="rId6"/>
          </p:cNvPr>
          <p:cNvPicPr preferRelativeResize="0"/>
          <p:nvPr/>
        </p:nvPicPr>
        <p:blipFill rotWithShape="1">
          <a:blip r:embed="rId7">
            <a:alphaModFix/>
          </a:blip>
          <a:srcRect b="0" l="0" r="0" t="0"/>
          <a:stretch/>
        </p:blipFill>
        <p:spPr>
          <a:xfrm>
            <a:off x="19334054" y="5968192"/>
            <a:ext cx="609372" cy="494859"/>
          </a:xfrm>
          <a:prstGeom prst="rect">
            <a:avLst/>
          </a:prstGeom>
          <a:noFill/>
          <a:ln>
            <a:noFill/>
          </a:ln>
        </p:spPr>
      </p:pic>
      <p:pic>
        <p:nvPicPr>
          <p:cNvPr descr="A close up of a sign&#10;&#10;Description generated with very high confidence" id="1179" name="Google Shape;1179;p96">
            <a:hlinkClick r:id="rId8"/>
          </p:cNvPr>
          <p:cNvPicPr preferRelativeResize="0"/>
          <p:nvPr/>
        </p:nvPicPr>
        <p:blipFill rotWithShape="1">
          <a:blip r:embed="rId9">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1180" name="Google Shape;1180;p96">
            <a:hlinkClick r:id="rId10"/>
          </p:cNvPr>
          <p:cNvPicPr preferRelativeResize="0"/>
          <p:nvPr/>
        </p:nvPicPr>
        <p:blipFill rotWithShape="1">
          <a:blip r:embed="rId11">
            <a:alphaModFix/>
          </a:blip>
          <a:srcRect b="0" l="0" r="0" t="0"/>
          <a:stretch/>
        </p:blipFill>
        <p:spPr>
          <a:xfrm>
            <a:off x="12994756" y="5968192"/>
            <a:ext cx="545260" cy="494859"/>
          </a:xfrm>
          <a:prstGeom prst="rect">
            <a:avLst/>
          </a:prstGeom>
          <a:noFill/>
          <a:ln>
            <a:noFill/>
          </a:ln>
        </p:spPr>
      </p:pic>
      <p:pic>
        <p:nvPicPr>
          <p:cNvPr id="1181" name="Google Shape;1181;p96">
            <a:hlinkClick r:id="rId12"/>
          </p:cNvPr>
          <p:cNvPicPr preferRelativeResize="0"/>
          <p:nvPr/>
        </p:nvPicPr>
        <p:blipFill>
          <a:blip r:embed="rId13">
            <a:alphaModFix/>
          </a:blip>
          <a:stretch>
            <a:fillRect/>
          </a:stretch>
        </p:blipFill>
        <p:spPr>
          <a:xfrm>
            <a:off x="12072388" y="5962350"/>
            <a:ext cx="609375" cy="506533"/>
          </a:xfrm>
          <a:prstGeom prst="rect">
            <a:avLst/>
          </a:prstGeom>
          <a:noFill/>
          <a:ln>
            <a:noFill/>
          </a:ln>
        </p:spPr>
      </p:pic>
      <p:pic>
        <p:nvPicPr>
          <p:cNvPr id="1182" name="Google Shape;1182;p96">
            <a:hlinkClick r:id="rId14"/>
          </p:cNvPr>
          <p:cNvPicPr preferRelativeResize="0"/>
          <p:nvPr/>
        </p:nvPicPr>
        <p:blipFill>
          <a:blip r:embed="rId15">
            <a:alphaModFix/>
          </a:blip>
          <a:stretch>
            <a:fillRect/>
          </a:stretch>
        </p:blipFill>
        <p:spPr>
          <a:xfrm>
            <a:off x="14815382" y="5942999"/>
            <a:ext cx="545252" cy="545251"/>
          </a:xfrm>
          <a:prstGeom prst="rect">
            <a:avLst/>
          </a:prstGeom>
          <a:noFill/>
          <a:ln>
            <a:noFill/>
          </a:ln>
        </p:spPr>
      </p:pic>
      <p:pic>
        <p:nvPicPr>
          <p:cNvPr id="1183" name="Google Shape;1183;p96">
            <a:hlinkClick r:id="rId16"/>
          </p:cNvPr>
          <p:cNvPicPr preferRelativeResize="0"/>
          <p:nvPr/>
        </p:nvPicPr>
        <p:blipFill>
          <a:blip r:embed="rId17">
            <a:alphaModFix/>
          </a:blip>
          <a:stretch>
            <a:fillRect/>
          </a:stretch>
        </p:blipFill>
        <p:spPr>
          <a:xfrm>
            <a:off x="15669556" y="5917800"/>
            <a:ext cx="545251" cy="545251"/>
          </a:xfrm>
          <a:prstGeom prst="rect">
            <a:avLst/>
          </a:prstGeom>
          <a:noFill/>
          <a:ln>
            <a:noFill/>
          </a:ln>
        </p:spPr>
      </p:pic>
      <p:pic>
        <p:nvPicPr>
          <p:cNvPr id="1184" name="Google Shape;1184;p96">
            <a:hlinkClick r:id="rId18"/>
          </p:cNvPr>
          <p:cNvPicPr preferRelativeResize="0"/>
          <p:nvPr/>
        </p:nvPicPr>
        <p:blipFill>
          <a:blip r:embed="rId19">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8" name="Shape 148"/>
        <p:cNvGrpSpPr/>
        <p:nvPr/>
      </p:nvGrpSpPr>
      <p:grpSpPr>
        <a:xfrm>
          <a:off x="0" y="0"/>
          <a:ext cx="0" cy="0"/>
          <a:chOff x="0" y="0"/>
          <a:chExt cx="0" cy="0"/>
        </a:xfrm>
      </p:grpSpPr>
      <p:sp>
        <p:nvSpPr>
          <p:cNvPr id="149" name="Google Shape;149;p2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5"/>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51" name="Google Shape;151;p25"/>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t>Open source libraries, frameworks, platforms, and tools are a two-way street:  they make AI accessible to everyone, and companies benefit from the collective efforts of the community which helps accelerate open source AI applied R&amp;D.</a:t>
            </a:r>
            <a:endParaRPr sz="4400"/>
          </a:p>
        </p:txBody>
      </p:sp>
      <p:sp>
        <p:nvSpPr>
          <p:cNvPr id="158" name="Google Shape;158;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p:nvPr/>
        </p:nvSpPr>
        <p:spPr>
          <a:xfrm>
            <a:off x="3661480" y="5380500"/>
            <a:ext cx="2602800" cy="1446600"/>
          </a:xfrm>
          <a:prstGeom prst="rect">
            <a:avLst/>
          </a:prstGeom>
          <a:solidFill>
            <a:srgbClr val="100F18"/>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 Governance</a:t>
            </a:r>
            <a:endParaRPr b="1" sz="2400">
              <a:solidFill>
                <a:schemeClr val="lt1"/>
              </a:solidFill>
              <a:latin typeface="Open Sans"/>
              <a:ea typeface="Open Sans"/>
              <a:cs typeface="Open Sans"/>
              <a:sym typeface="Open Sans"/>
            </a:endParaRPr>
          </a:p>
        </p:txBody>
      </p:sp>
      <p:sp>
        <p:nvSpPr>
          <p:cNvPr id="160" name="Google Shape;160;p26"/>
          <p:cNvSpPr/>
          <p:nvPr/>
        </p:nvSpPr>
        <p:spPr>
          <a:xfrm>
            <a:off x="6438818" y="5380500"/>
            <a:ext cx="2602800" cy="1446600"/>
          </a:xfrm>
          <a:prstGeom prst="rect">
            <a:avLst/>
          </a:prstGeom>
          <a:solidFill>
            <a:srgbClr val="2F2F2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Neutrality</a:t>
            </a:r>
            <a:endParaRPr b="1" sz="2400">
              <a:solidFill>
                <a:schemeClr val="lt1"/>
              </a:solidFill>
              <a:latin typeface="Open Sans"/>
              <a:ea typeface="Open Sans"/>
              <a:cs typeface="Open Sans"/>
              <a:sym typeface="Open Sans"/>
            </a:endParaRPr>
          </a:p>
        </p:txBody>
      </p:sp>
      <p:sp>
        <p:nvSpPr>
          <p:cNvPr id="161" name="Google Shape;161;p26"/>
          <p:cNvSpPr/>
          <p:nvPr/>
        </p:nvSpPr>
        <p:spPr>
          <a:xfrm>
            <a:off x="9216157" y="5380500"/>
            <a:ext cx="2602800" cy="1446600"/>
          </a:xfrm>
          <a:prstGeom prst="rect">
            <a:avLst/>
          </a:prstGeom>
          <a:solidFill>
            <a:srgbClr val="1068A2"/>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Openness</a:t>
            </a:r>
            <a:endParaRPr b="1" sz="2400">
              <a:solidFill>
                <a:schemeClr val="lt1"/>
              </a:solidFill>
              <a:latin typeface="Open Sans"/>
              <a:ea typeface="Open Sans"/>
              <a:cs typeface="Open Sans"/>
              <a:sym typeface="Open Sans"/>
            </a:endParaRPr>
          </a:p>
        </p:txBody>
      </p:sp>
      <p:sp>
        <p:nvSpPr>
          <p:cNvPr id="162" name="Google Shape;162;p26"/>
          <p:cNvSpPr/>
          <p:nvPr/>
        </p:nvSpPr>
        <p:spPr>
          <a:xfrm>
            <a:off x="884175" y="5380521"/>
            <a:ext cx="2602800" cy="1446600"/>
          </a:xfrm>
          <a:prstGeom prst="rect">
            <a:avLst/>
          </a:prstGeom>
          <a:solidFill>
            <a:srgbClr val="001735">
              <a:alpha val="75000"/>
            </a:srgbClr>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Transparency</a:t>
            </a:r>
            <a:endParaRPr b="1" sz="2400">
              <a:solidFill>
                <a:schemeClr val="lt1"/>
              </a:solidFill>
              <a:latin typeface="Open Sans"/>
              <a:ea typeface="Open Sans"/>
              <a:cs typeface="Open Sans"/>
              <a:sym typeface="Open Sans"/>
            </a:endParaRPr>
          </a:p>
        </p:txBody>
      </p:sp>
      <p:sp>
        <p:nvSpPr>
          <p:cNvPr id="163" name="Google Shape;163;p26"/>
          <p:cNvSpPr/>
          <p:nvPr/>
        </p:nvSpPr>
        <p:spPr>
          <a:xfrm>
            <a:off x="11993500" y="5380521"/>
            <a:ext cx="2602800" cy="14466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Long term sustainability</a:t>
            </a:r>
            <a:endParaRPr b="1" sz="2400">
              <a:solidFill>
                <a:schemeClr val="lt1"/>
              </a:solidFill>
              <a:latin typeface="Open Sans"/>
              <a:ea typeface="Open Sans"/>
              <a:cs typeface="Open Sans"/>
              <a:sym typeface="Open Sans"/>
            </a:endParaRPr>
          </a:p>
        </p:txBody>
      </p:sp>
      <p:sp>
        <p:nvSpPr>
          <p:cNvPr id="164" name="Google Shape;164;p26"/>
          <p:cNvSpPr/>
          <p:nvPr/>
        </p:nvSpPr>
        <p:spPr>
          <a:xfrm>
            <a:off x="14770785" y="5380521"/>
            <a:ext cx="2602800" cy="14466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Collective Testing</a:t>
            </a:r>
            <a:endParaRPr b="1" sz="2400">
              <a:solidFill>
                <a:schemeClr val="lt1"/>
              </a:solidFill>
              <a:latin typeface="Open Sans"/>
              <a:ea typeface="Open Sans"/>
              <a:cs typeface="Open Sans"/>
              <a:sym typeface="Open Sans"/>
            </a:endParaRPr>
          </a:p>
        </p:txBody>
      </p:sp>
      <p:sp>
        <p:nvSpPr>
          <p:cNvPr id="165" name="Google Shape;165;p26"/>
          <p:cNvSpPr/>
          <p:nvPr/>
        </p:nvSpPr>
        <p:spPr>
          <a:xfrm>
            <a:off x="3661480" y="7056900"/>
            <a:ext cx="2602800" cy="14466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Lower Cost</a:t>
            </a:r>
            <a:endParaRPr b="1" sz="2400">
              <a:solidFill>
                <a:schemeClr val="lt1"/>
              </a:solidFill>
              <a:latin typeface="Open Sans"/>
              <a:ea typeface="Open Sans"/>
              <a:cs typeface="Open Sans"/>
              <a:sym typeface="Open Sans"/>
            </a:endParaRPr>
          </a:p>
        </p:txBody>
      </p:sp>
      <p:sp>
        <p:nvSpPr>
          <p:cNvPr id="166" name="Google Shape;166;p26"/>
          <p:cNvSpPr/>
          <p:nvPr/>
        </p:nvSpPr>
        <p:spPr>
          <a:xfrm>
            <a:off x="6438818" y="7056900"/>
            <a:ext cx="2602800" cy="1446600"/>
          </a:xfrm>
          <a:prstGeom prst="rect">
            <a:avLst/>
          </a:prstGeom>
          <a:solidFill>
            <a:srgbClr val="168FD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Faster TTM</a:t>
            </a:r>
            <a:endParaRPr b="1" sz="2400">
              <a:solidFill>
                <a:schemeClr val="lt1"/>
              </a:solidFill>
              <a:latin typeface="Open Sans"/>
              <a:ea typeface="Open Sans"/>
              <a:cs typeface="Open Sans"/>
              <a:sym typeface="Open Sans"/>
            </a:endParaRPr>
          </a:p>
        </p:txBody>
      </p:sp>
      <p:sp>
        <p:nvSpPr>
          <p:cNvPr id="167" name="Google Shape;167;p26"/>
          <p:cNvSpPr/>
          <p:nvPr/>
        </p:nvSpPr>
        <p:spPr>
          <a:xfrm>
            <a:off x="9216157" y="7056900"/>
            <a:ext cx="2602800" cy="1446600"/>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Better </a:t>
            </a:r>
            <a:endParaRPr b="1" sz="24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2400">
                <a:solidFill>
                  <a:schemeClr val="lt1"/>
                </a:solidFill>
                <a:latin typeface="Open Sans"/>
                <a:ea typeface="Open Sans"/>
                <a:cs typeface="Open Sans"/>
                <a:sym typeface="Open Sans"/>
              </a:rPr>
              <a:t>Interoperability</a:t>
            </a:r>
            <a:endParaRPr b="1" sz="2400">
              <a:solidFill>
                <a:schemeClr val="lt1"/>
              </a:solidFill>
              <a:latin typeface="Open Sans"/>
              <a:ea typeface="Open Sans"/>
              <a:cs typeface="Open Sans"/>
              <a:sym typeface="Open Sans"/>
            </a:endParaRPr>
          </a:p>
        </p:txBody>
      </p:sp>
      <p:sp>
        <p:nvSpPr>
          <p:cNvPr id="168" name="Google Shape;168;p26"/>
          <p:cNvSpPr/>
          <p:nvPr/>
        </p:nvSpPr>
        <p:spPr>
          <a:xfrm>
            <a:off x="884175" y="7056921"/>
            <a:ext cx="2602800" cy="1446600"/>
          </a:xfrm>
          <a:prstGeom prst="rect">
            <a:avLst/>
          </a:prstGeom>
          <a:solidFill>
            <a:srgbClr val="3F3F3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High Value</a:t>
            </a:r>
            <a:endParaRPr b="1" sz="2400">
              <a:solidFill>
                <a:schemeClr val="lt1"/>
              </a:solidFill>
              <a:latin typeface="Open Sans"/>
              <a:ea typeface="Open Sans"/>
              <a:cs typeface="Open Sans"/>
              <a:sym typeface="Open Sans"/>
            </a:endParaRPr>
          </a:p>
        </p:txBody>
      </p:sp>
      <p:sp>
        <p:nvSpPr>
          <p:cNvPr id="169" name="Google Shape;169;p26"/>
          <p:cNvSpPr/>
          <p:nvPr/>
        </p:nvSpPr>
        <p:spPr>
          <a:xfrm>
            <a:off x="11993500" y="7056921"/>
            <a:ext cx="2602800" cy="1446600"/>
          </a:xfrm>
          <a:prstGeom prst="rect">
            <a:avLst/>
          </a:prstGeom>
          <a:solidFill>
            <a:srgbClr val="2C92D5"/>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Access to Talent</a:t>
            </a:r>
            <a:endParaRPr b="1" sz="2400">
              <a:solidFill>
                <a:schemeClr val="lt1"/>
              </a:solidFill>
              <a:latin typeface="Open Sans"/>
              <a:ea typeface="Open Sans"/>
              <a:cs typeface="Open Sans"/>
              <a:sym typeface="Open Sans"/>
            </a:endParaRPr>
          </a:p>
        </p:txBody>
      </p:sp>
      <p:sp>
        <p:nvSpPr>
          <p:cNvPr id="170" name="Google Shape;170;p26"/>
          <p:cNvSpPr/>
          <p:nvPr/>
        </p:nvSpPr>
        <p:spPr>
          <a:xfrm>
            <a:off x="14770785" y="7056921"/>
            <a:ext cx="2602800" cy="1446600"/>
          </a:xfrm>
          <a:prstGeom prst="rect">
            <a:avLst/>
          </a:prstGeom>
          <a:solidFill>
            <a:srgbClr val="00B0F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Ease of  Integration</a:t>
            </a:r>
            <a:endParaRPr b="1" sz="24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